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71" r:id="rId3"/>
    <p:sldId id="259" r:id="rId4"/>
    <p:sldId id="260" r:id="rId5"/>
    <p:sldId id="273" r:id="rId6"/>
    <p:sldId id="290" r:id="rId7"/>
    <p:sldId id="261" r:id="rId8"/>
    <p:sldId id="262" r:id="rId9"/>
    <p:sldId id="287" r:id="rId10"/>
    <p:sldId id="285" r:id="rId11"/>
    <p:sldId id="268" r:id="rId12"/>
    <p:sldId id="286" r:id="rId13"/>
    <p:sldId id="288" r:id="rId14"/>
    <p:sldId id="275" r:id="rId15"/>
    <p:sldId id="283" r:id="rId16"/>
    <p:sldId id="277" r:id="rId17"/>
    <p:sldId id="291" r:id="rId18"/>
    <p:sldId id="264" r:id="rId19"/>
    <p:sldId id="269" r:id="rId20"/>
    <p:sldId id="274" r:id="rId21"/>
    <p:sldId id="272" r:id="rId22"/>
    <p:sldId id="266" r:id="rId23"/>
    <p:sldId id="289" r:id="rId24"/>
    <p:sldId id="284" r:id="rId25"/>
    <p:sldId id="270"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y Blanchard" initials="CB" lastIdx="4" clrIdx="0">
    <p:extLst>
      <p:ext uri="{19B8F6BF-5375-455C-9EA6-DF929625EA0E}">
        <p15:presenceInfo xmlns:p15="http://schemas.microsoft.com/office/powerpoint/2012/main" userId="S-1-5-21-1198590038-2325791495-3921500332-2140" providerId="AD"/>
      </p:ext>
    </p:extLst>
  </p:cmAuthor>
  <p:cmAuthor id="2" name="Rick Rogers" initials="RR" lastIdx="2" clrIdx="1">
    <p:extLst>
      <p:ext uri="{19B8F6BF-5375-455C-9EA6-DF929625EA0E}">
        <p15:presenceInfo xmlns:p15="http://schemas.microsoft.com/office/powerpoint/2012/main" userId="S-1-5-21-1198590038-2325791495-3921500332-114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599" autoAdjust="0"/>
  </p:normalViewPr>
  <p:slideViewPr>
    <p:cSldViewPr snapToGrid="0">
      <p:cViewPr varScale="1">
        <p:scale>
          <a:sx n="83" d="100"/>
          <a:sy n="83" d="100"/>
        </p:scale>
        <p:origin x="1302"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1968A-D015-426D-AF74-03C5969A0B22}" type="datetimeFigureOut">
              <a:rPr lang="en-US" smtClean="0"/>
              <a:t>11/30/2022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1EFCE9-0531-470C-AD82-CDC9505E5859}" type="slidenum">
              <a:rPr lang="en-US" smtClean="0"/>
              <a:t>‹#›</a:t>
            </a:fld>
            <a:endParaRPr lang="en-US" dirty="0"/>
          </a:p>
        </p:txBody>
      </p:sp>
    </p:spTree>
    <p:extLst>
      <p:ext uri="{BB962C8B-B14F-4D97-AF65-F5344CB8AC3E}">
        <p14:creationId xmlns:p14="http://schemas.microsoft.com/office/powerpoint/2010/main" val="2875887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dirty="0">
                <a:latin typeface="Arial" pitchFamily="34" charset="0"/>
                <a:cs typeface="Arial" pitchFamily="34" charset="0"/>
              </a:rPr>
              <a:t>To change the  image on this slide, select the picture and delete it. Then click the Pictures icon in the placeholder to insert your own image.</a:t>
            </a:r>
          </a:p>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1</a:t>
            </a:fld>
            <a:endParaRPr lang="en-US" dirty="0"/>
          </a:p>
        </p:txBody>
      </p:sp>
    </p:spTree>
    <p:extLst>
      <p:ext uri="{BB962C8B-B14F-4D97-AF65-F5344CB8AC3E}">
        <p14:creationId xmlns:p14="http://schemas.microsoft.com/office/powerpoint/2010/main" val="92321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hearing neighborhood concerns constructing the tank at the end of Valhalla Way. On May 4, 2013 Jon Erickson contacted the District offering to consider moving the tank to his property at the end of Lost Acre Drive.</a:t>
            </a:r>
          </a:p>
          <a:p>
            <a:endParaRPr lang="en-US" dirty="0"/>
          </a:p>
          <a:p>
            <a:r>
              <a:rPr lang="en-US" dirty="0"/>
              <a:t>The site that was offered was a perfect fit.  It not only provided additional property the District could construct the 120,000-gallon fire flow required tank</a:t>
            </a:r>
          </a:p>
          <a:p>
            <a:endParaRPr lang="en-US" dirty="0"/>
          </a:p>
          <a:p>
            <a:r>
              <a:rPr lang="en-US" dirty="0"/>
              <a:t>We looked at two sites with Jon in the same area that would work basically on either side of the Dirt 40 foot easement access road.</a:t>
            </a:r>
          </a:p>
          <a:p>
            <a:endParaRPr lang="en-US" dirty="0"/>
          </a:p>
          <a:p>
            <a:r>
              <a:rPr lang="en-US" dirty="0"/>
              <a:t>Of the two areas look at Jon selected the corner site as it would located the tank out of the way.</a:t>
            </a:r>
          </a:p>
          <a:p>
            <a:endParaRPr lang="en-US" dirty="0"/>
          </a:p>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14</a:t>
            </a:fld>
            <a:endParaRPr lang="en-US" dirty="0"/>
          </a:p>
        </p:txBody>
      </p:sp>
    </p:spTree>
    <p:extLst>
      <p:ext uri="{BB962C8B-B14F-4D97-AF65-F5344CB8AC3E}">
        <p14:creationId xmlns:p14="http://schemas.microsoft.com/office/powerpoint/2010/main" val="11090829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15</a:t>
            </a:fld>
            <a:endParaRPr lang="en-US" dirty="0"/>
          </a:p>
        </p:txBody>
      </p:sp>
    </p:spTree>
    <p:extLst>
      <p:ext uri="{BB962C8B-B14F-4D97-AF65-F5344CB8AC3E}">
        <p14:creationId xmlns:p14="http://schemas.microsoft.com/office/powerpoint/2010/main" val="1238629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16</a:t>
            </a:fld>
            <a:endParaRPr lang="en-US" dirty="0"/>
          </a:p>
        </p:txBody>
      </p:sp>
    </p:spTree>
    <p:extLst>
      <p:ext uri="{BB962C8B-B14F-4D97-AF65-F5344CB8AC3E}">
        <p14:creationId xmlns:p14="http://schemas.microsoft.com/office/powerpoint/2010/main" val="354952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we refer to fire flow, what we are really talking about is the storage required to provide the specified flow rate for a specified time, thus "Fire Flow and </a:t>
            </a:r>
            <a:r>
              <a:rPr lang="en-US" dirty="0" err="1"/>
              <a:t>Storage"Project</a:t>
            </a:r>
            <a:endParaRPr lang="en-US" dirty="0"/>
          </a:p>
          <a:p>
            <a:endParaRPr lang="en-US" dirty="0"/>
          </a:p>
          <a:p>
            <a:r>
              <a:rPr lang="en-US" dirty="0"/>
              <a:t>Note that the 60K requirement is 1,000-gpm for 60-minutes</a:t>
            </a:r>
          </a:p>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18</a:t>
            </a:fld>
            <a:endParaRPr lang="en-US" dirty="0"/>
          </a:p>
        </p:txBody>
      </p:sp>
    </p:spTree>
    <p:extLst>
      <p:ext uri="{BB962C8B-B14F-4D97-AF65-F5344CB8AC3E}">
        <p14:creationId xmlns:p14="http://schemas.microsoft.com/office/powerpoint/2010/main" val="359826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19</a:t>
            </a:fld>
            <a:endParaRPr lang="en-US" dirty="0"/>
          </a:p>
        </p:txBody>
      </p:sp>
    </p:spTree>
    <p:extLst>
      <p:ext uri="{BB962C8B-B14F-4D97-AF65-F5344CB8AC3E}">
        <p14:creationId xmlns:p14="http://schemas.microsoft.com/office/powerpoint/2010/main" val="41202140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Explained what is CEQA</a:t>
            </a:r>
          </a:p>
        </p:txBody>
      </p:sp>
      <p:sp>
        <p:nvSpPr>
          <p:cNvPr id="4" name="Slide Number Placeholder 3"/>
          <p:cNvSpPr>
            <a:spLocks noGrp="1"/>
          </p:cNvSpPr>
          <p:nvPr>
            <p:ph type="sldNum" sz="quarter" idx="10"/>
          </p:nvPr>
        </p:nvSpPr>
        <p:spPr/>
        <p:txBody>
          <a:bodyPr/>
          <a:lstStyle/>
          <a:p>
            <a:fld id="{AA1EFCE9-0531-470C-AD82-CDC9505E5859}" type="slidenum">
              <a:rPr lang="en-US" smtClean="0"/>
              <a:t>20</a:t>
            </a:fld>
            <a:endParaRPr lang="en-US" dirty="0"/>
          </a:p>
        </p:txBody>
      </p:sp>
    </p:spTree>
    <p:extLst>
      <p:ext uri="{BB962C8B-B14F-4D97-AF65-F5344CB8AC3E}">
        <p14:creationId xmlns:p14="http://schemas.microsoft.com/office/powerpoint/2010/main" val="17423216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21</a:t>
            </a:fld>
            <a:endParaRPr lang="en-US" dirty="0"/>
          </a:p>
        </p:txBody>
      </p:sp>
    </p:spTree>
    <p:extLst>
      <p:ext uri="{BB962C8B-B14F-4D97-AF65-F5344CB8AC3E}">
        <p14:creationId xmlns:p14="http://schemas.microsoft.com/office/powerpoint/2010/main" val="15632833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Identify jurisdiction of the US Army Corps of Engineers, California Department of Fish and Wildlife, and the Regional Water Quality Control Board, and other relevant agencies. </a:t>
            </a:r>
          </a:p>
          <a:p>
            <a:endParaRPr lang="en-US" baseline="0" dirty="0"/>
          </a:p>
          <a:p>
            <a:r>
              <a:rPr lang="en-US" baseline="0" dirty="0"/>
              <a:t>Note that the County does not have jurisdiction for this type of project to head off concerns about permitting?</a:t>
            </a:r>
          </a:p>
        </p:txBody>
      </p:sp>
      <p:sp>
        <p:nvSpPr>
          <p:cNvPr id="4" name="Slide Number Placeholder 3"/>
          <p:cNvSpPr>
            <a:spLocks noGrp="1"/>
          </p:cNvSpPr>
          <p:nvPr>
            <p:ph type="sldNum" sz="quarter" idx="10"/>
          </p:nvPr>
        </p:nvSpPr>
        <p:spPr/>
        <p:txBody>
          <a:bodyPr/>
          <a:lstStyle/>
          <a:p>
            <a:fld id="{AA1EFCE9-0531-470C-AD82-CDC9505E5859}" type="slidenum">
              <a:rPr lang="en-US" smtClean="0"/>
              <a:t>22</a:t>
            </a:fld>
            <a:endParaRPr lang="en-US" dirty="0"/>
          </a:p>
        </p:txBody>
      </p:sp>
    </p:spTree>
    <p:extLst>
      <p:ext uri="{BB962C8B-B14F-4D97-AF65-F5344CB8AC3E}">
        <p14:creationId xmlns:p14="http://schemas.microsoft.com/office/powerpoint/2010/main" val="22114037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AA1EFCE9-0531-470C-AD82-CDC9505E5859}" type="slidenum">
              <a:rPr lang="en-US" smtClean="0"/>
              <a:t>23</a:t>
            </a:fld>
            <a:endParaRPr lang="en-US" dirty="0"/>
          </a:p>
        </p:txBody>
      </p:sp>
    </p:spTree>
    <p:extLst>
      <p:ext uri="{BB962C8B-B14F-4D97-AF65-F5344CB8AC3E}">
        <p14:creationId xmlns:p14="http://schemas.microsoft.com/office/powerpoint/2010/main" val="3681726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24</a:t>
            </a:fld>
            <a:endParaRPr lang="en-US" dirty="0"/>
          </a:p>
        </p:txBody>
      </p:sp>
    </p:spTree>
    <p:extLst>
      <p:ext uri="{BB962C8B-B14F-4D97-AF65-F5344CB8AC3E}">
        <p14:creationId xmlns:p14="http://schemas.microsoft.com/office/powerpoint/2010/main" val="654040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2</a:t>
            </a:fld>
            <a:endParaRPr lang="en-US" dirty="0"/>
          </a:p>
        </p:txBody>
      </p:sp>
    </p:spTree>
    <p:extLst>
      <p:ext uri="{BB962C8B-B14F-4D97-AF65-F5344CB8AC3E}">
        <p14:creationId xmlns:p14="http://schemas.microsoft.com/office/powerpoint/2010/main" val="1235484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EFCE9-0531-470C-AD82-CDC9505E5859}" type="slidenum">
              <a:rPr lang="en-US" smtClean="0"/>
              <a:t>25</a:t>
            </a:fld>
            <a:endParaRPr lang="en-US" dirty="0"/>
          </a:p>
        </p:txBody>
      </p:sp>
    </p:spTree>
    <p:extLst>
      <p:ext uri="{BB962C8B-B14F-4D97-AF65-F5344CB8AC3E}">
        <p14:creationId xmlns:p14="http://schemas.microsoft.com/office/powerpoint/2010/main" val="2299971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4</a:t>
            </a:fld>
            <a:endParaRPr lang="en-US" dirty="0"/>
          </a:p>
        </p:txBody>
      </p:sp>
    </p:spTree>
    <p:extLst>
      <p:ext uri="{BB962C8B-B14F-4D97-AF65-F5344CB8AC3E}">
        <p14:creationId xmlns:p14="http://schemas.microsoft.com/office/powerpoint/2010/main" val="3675006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After hearing neighborhood concerns constructing the tank at the end of Valhalla Way. On May 4, 2013 Jon Erickson contacted the District offering to consider moving the tank to his property at the end of Lost Acre Drive.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site that was offered was a perfect fit.  It not only provided additional property the District could construct the 120,000-gallon fire flow required tank</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We looked at two sites with Jon in the same area that would work basically on either side of the Dirt 40 foot easement access road.</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Of the two areas look at Jon selected the corner site as it would located the tank out of the way.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8</a:t>
            </a:fld>
            <a:endParaRPr lang="en-US" dirty="0"/>
          </a:p>
        </p:txBody>
      </p:sp>
    </p:spTree>
    <p:extLst>
      <p:ext uri="{BB962C8B-B14F-4D97-AF65-F5344CB8AC3E}">
        <p14:creationId xmlns:p14="http://schemas.microsoft.com/office/powerpoint/2010/main" val="2809791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EFCE9-0531-470C-AD82-CDC9505E5859}" type="slidenum">
              <a:rPr lang="en-US" smtClean="0"/>
              <a:t>9</a:t>
            </a:fld>
            <a:endParaRPr lang="en-US" dirty="0"/>
          </a:p>
        </p:txBody>
      </p:sp>
    </p:spTree>
    <p:extLst>
      <p:ext uri="{BB962C8B-B14F-4D97-AF65-F5344CB8AC3E}">
        <p14:creationId xmlns:p14="http://schemas.microsoft.com/office/powerpoint/2010/main" val="1731621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EFCE9-0531-470C-AD82-CDC9505E5859}" type="slidenum">
              <a:rPr lang="en-US" smtClean="0"/>
              <a:t>10</a:t>
            </a:fld>
            <a:endParaRPr lang="en-US" dirty="0"/>
          </a:p>
        </p:txBody>
      </p:sp>
    </p:spTree>
    <p:extLst>
      <p:ext uri="{BB962C8B-B14F-4D97-AF65-F5344CB8AC3E}">
        <p14:creationId xmlns:p14="http://schemas.microsoft.com/office/powerpoint/2010/main" val="3852215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our  </a:t>
            </a:r>
            <a:r>
              <a:rPr lang="en-US" dirty="0" err="1"/>
              <a:t>geotechnicial</a:t>
            </a:r>
            <a:r>
              <a:rPr lang="en-US" dirty="0"/>
              <a:t> investigation was to evaluate the soil and bedrock conditions at the referenced alternate tank site and develop geotechnical design criteria and</a:t>
            </a:r>
            <a:br>
              <a:rPr lang="en-US" dirty="0"/>
            </a:br>
            <a:r>
              <a:rPr lang="en-US" dirty="0"/>
              <a:t>recommendations for proposed replacement water tank foundations and associated improvements. It is presumed the most current California Building Code (CBC) edition design considerations, specifically the seismic factors and coefficients from Chapter 16, Volume II, will be followed during design and construction of the projects. </a:t>
            </a:r>
          </a:p>
          <a:p>
            <a:endParaRPr lang="en-US" dirty="0"/>
          </a:p>
          <a:p>
            <a:r>
              <a:rPr lang="en-US" dirty="0"/>
              <a:t>If the tank location is changed a new investigation will be required/completed.</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Based on the results of the </a:t>
            </a:r>
            <a:r>
              <a:rPr lang="en-US" dirty="0" err="1"/>
              <a:t>Haro</a:t>
            </a:r>
            <a:r>
              <a:rPr lang="en-US" dirty="0"/>
              <a:t>, </a:t>
            </a:r>
            <a:r>
              <a:rPr lang="en-US" dirty="0" err="1"/>
              <a:t>Kasunich</a:t>
            </a:r>
            <a:r>
              <a:rPr lang="en-US" dirty="0"/>
              <a:t> and Associates, Nov 2022/June 2016 reports, investigation, of the proposed construction of a replacement 120,000-gallon water tank on the Lost Acres Alternate Tank Site is acceptable from a geotechnical standpoint, provided the following geotechnical criteria and recommendations are incorporated into the design and construction of the project.</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AA1EFCE9-0531-470C-AD82-CDC9505E5859}" type="slidenum">
              <a:rPr lang="en-US" smtClean="0"/>
              <a:t>11</a:t>
            </a:fld>
            <a:endParaRPr lang="en-US" dirty="0"/>
          </a:p>
        </p:txBody>
      </p:sp>
    </p:spTree>
    <p:extLst>
      <p:ext uri="{BB962C8B-B14F-4D97-AF65-F5344CB8AC3E}">
        <p14:creationId xmlns:p14="http://schemas.microsoft.com/office/powerpoint/2010/main" val="69936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EFCE9-0531-470C-AD82-CDC9505E5859}" type="slidenum">
              <a:rPr lang="en-US" smtClean="0"/>
              <a:t>12</a:t>
            </a:fld>
            <a:endParaRPr lang="en-US" dirty="0"/>
          </a:p>
        </p:txBody>
      </p:sp>
    </p:spTree>
    <p:extLst>
      <p:ext uri="{BB962C8B-B14F-4D97-AF65-F5344CB8AC3E}">
        <p14:creationId xmlns:p14="http://schemas.microsoft.com/office/powerpoint/2010/main" val="1124728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1EFCE9-0531-470C-AD82-CDC9505E5859}" type="slidenum">
              <a:rPr lang="en-US" smtClean="0"/>
              <a:t>13</a:t>
            </a:fld>
            <a:endParaRPr lang="en-US" dirty="0"/>
          </a:p>
        </p:txBody>
      </p:sp>
    </p:spTree>
    <p:extLst>
      <p:ext uri="{BB962C8B-B14F-4D97-AF65-F5344CB8AC3E}">
        <p14:creationId xmlns:p14="http://schemas.microsoft.com/office/powerpoint/2010/main" val="3707279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4128323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28595541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1341568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295401" y="1873584"/>
            <a:ext cx="5120640" cy="2560320"/>
          </a:xfrm>
        </p:spPr>
        <p:txBody>
          <a:bodyPr anchor="b">
            <a:normAutofit/>
          </a:bodyPr>
          <a:lstStyle>
            <a:lvl1pPr algn="l">
              <a:defRPr sz="4000">
                <a:solidFill>
                  <a:schemeClr val="tx1"/>
                </a:solidFill>
              </a:defRPr>
            </a:lvl1pPr>
          </a:lstStyle>
          <a:p>
            <a:r>
              <a:rPr lang="en-US"/>
              <a:t>Click to edit Master title style</a:t>
            </a:r>
            <a:endParaRPr lang="en-US" dirty="0"/>
          </a:p>
        </p:txBody>
      </p:sp>
      <p:sp>
        <p:nvSpPr>
          <p:cNvPr id="15" name="Picture Placeholder 14" descr="An empty placeholder to add an image. Click on the placeholder and select the image that you wish to add"/>
          <p:cNvSpPr>
            <a:spLocks noGrp="1"/>
          </p:cNvSpPr>
          <p:nvPr>
            <p:ph type="pic" sz="quarter" idx="10"/>
          </p:nvPr>
        </p:nvSpPr>
        <p:spPr>
          <a:xfrm>
            <a:off x="6743703" y="0"/>
            <a:ext cx="5448297" cy="6858000"/>
          </a:xfrm>
          <a:custGeom>
            <a:avLst/>
            <a:gdLst>
              <a:gd name="connsiteX0" fmla="*/ 0 w 5448297"/>
              <a:gd name="connsiteY0" fmla="*/ 0 h 6858000"/>
              <a:gd name="connsiteX1" fmla="*/ 5448297 w 5448297"/>
              <a:gd name="connsiteY1" fmla="*/ 0 h 6858000"/>
              <a:gd name="connsiteX2" fmla="*/ 5448297 w 5448297"/>
              <a:gd name="connsiteY2" fmla="*/ 6858000 h 6858000"/>
              <a:gd name="connsiteX3" fmla="*/ 338667 w 5448297"/>
              <a:gd name="connsiteY3" fmla="*/ 6858000 h 6858000"/>
              <a:gd name="connsiteX4" fmla="*/ 1185333 w 5448297"/>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8297" h="6858000">
                <a:moveTo>
                  <a:pt x="0" y="0"/>
                </a:moveTo>
                <a:lnTo>
                  <a:pt x="5448297" y="0"/>
                </a:lnTo>
                <a:lnTo>
                  <a:pt x="5448297" y="6858000"/>
                </a:lnTo>
                <a:lnTo>
                  <a:pt x="338667" y="6858000"/>
                </a:lnTo>
                <a:lnTo>
                  <a:pt x="1185333" y="4337050"/>
                </a:lnTo>
                <a:close/>
              </a:path>
            </a:pathLst>
          </a:custGeom>
          <a:noFill/>
          <a:ln>
            <a:noFill/>
          </a:ln>
        </p:spPr>
        <p:txBody>
          <a:bodyPr wrap="square" tIns="365760">
            <a:noAutofit/>
          </a:bodyPr>
          <a:lstStyle>
            <a:lvl1pPr marL="0" indent="0" algn="ctr">
              <a:buNone/>
              <a:defRPr sz="2800">
                <a:solidFill>
                  <a:schemeClr val="bg1"/>
                </a:solidFill>
              </a:defRPr>
            </a:lvl1pPr>
          </a:lstStyle>
          <a:p>
            <a:r>
              <a:rPr lang="en-US" dirty="0"/>
              <a:t>Click icon to add picture</a:t>
            </a:r>
          </a:p>
        </p:txBody>
      </p:sp>
      <p:sp>
        <p:nvSpPr>
          <p:cNvPr id="3" name="Subtitle 2"/>
          <p:cNvSpPr>
            <a:spLocks noGrp="1"/>
          </p:cNvSpPr>
          <p:nvPr>
            <p:ph type="subTitle" idx="1"/>
          </p:nvPr>
        </p:nvSpPr>
        <p:spPr>
          <a:xfrm>
            <a:off x="1295401" y="4572000"/>
            <a:ext cx="5120640" cy="1600200"/>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289606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209719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106648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3378737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12335823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934438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1767712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2417699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D854D87-EF8F-424E-823C-46D01A32C5A8}" type="datetimeFigureOut">
              <a:rPr lang="en-US" smtClean="0"/>
              <a:t>11/30/2022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9BCC8EF-8887-4531-A9CD-DC95ABB2F786}" type="slidenum">
              <a:rPr lang="en-US" smtClean="0"/>
              <a:t>‹#›</a:t>
            </a:fld>
            <a:endParaRPr lang="en-US" dirty="0"/>
          </a:p>
        </p:txBody>
      </p:sp>
    </p:spTree>
    <p:extLst>
      <p:ext uri="{BB962C8B-B14F-4D97-AF65-F5344CB8AC3E}">
        <p14:creationId xmlns:p14="http://schemas.microsoft.com/office/powerpoint/2010/main" val="113577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54D87-EF8F-424E-823C-46D01A32C5A8}" type="datetimeFigureOut">
              <a:rPr lang="en-US" smtClean="0"/>
              <a:t>11/30/2022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BCC8EF-8887-4531-A9CD-DC95ABB2F786}" type="slidenum">
              <a:rPr lang="en-US" smtClean="0"/>
              <a:t>‹#›</a:t>
            </a:fld>
            <a:endParaRPr lang="en-US" dirty="0"/>
          </a:p>
        </p:txBody>
      </p:sp>
    </p:spTree>
    <p:extLst>
      <p:ext uri="{BB962C8B-B14F-4D97-AF65-F5344CB8AC3E}">
        <p14:creationId xmlns:p14="http://schemas.microsoft.com/office/powerpoint/2010/main" val="2877232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www.slvwd.com/projects/pages/felton-heights-tank-replacement-projec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06109"/>
            <a:ext cx="6848475" cy="814404"/>
          </a:xfrm>
        </p:spPr>
        <p:txBody>
          <a:bodyPr>
            <a:noAutofit/>
          </a:bodyPr>
          <a:lstStyle/>
          <a:p>
            <a:pPr algn="ctr"/>
            <a:r>
              <a:rPr lang="en-US" b="1" dirty="0"/>
              <a:t>Felton Heights Water Tank </a:t>
            </a:r>
            <a:br>
              <a:rPr lang="en-US" b="1" dirty="0"/>
            </a:br>
            <a:r>
              <a:rPr lang="en-US" b="1" dirty="0"/>
              <a:t>Replacement Project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062" y="3561460"/>
            <a:ext cx="4410349" cy="2772219"/>
          </a:xfrm>
          <a:prstGeom prst="rect">
            <a:avLst/>
          </a:prstGeom>
        </p:spPr>
      </p:pic>
      <p:pic>
        <p:nvPicPr>
          <p:cNvPr id="11" name="Picture Placeholder 10"/>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9970" r="19970"/>
          <a:stretch>
            <a:fillRect/>
          </a:stretch>
        </p:blipFill>
        <p:spPr>
          <a:xfrm>
            <a:off x="6725415" y="130668"/>
            <a:ext cx="5230365" cy="6583680"/>
          </a:xfrm>
        </p:spPr>
      </p:pic>
      <p:sp>
        <p:nvSpPr>
          <p:cNvPr id="12" name="Title 1"/>
          <p:cNvSpPr txBox="1">
            <a:spLocks/>
          </p:cNvSpPr>
          <p:nvPr/>
        </p:nvSpPr>
        <p:spPr>
          <a:xfrm>
            <a:off x="0" y="2333784"/>
            <a:ext cx="6848475" cy="814404"/>
          </a:xfrm>
          <a:prstGeom prst="rect">
            <a:avLst/>
          </a:prstGeom>
        </p:spPr>
        <p:txBody>
          <a:bodyPr vert="horz" lIns="91440" tIns="45720" rIns="91440" bIns="45720" rtlCol="0" anchor="b">
            <a:normAutofit fontScale="82500" lnSpcReduction="20000"/>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dirty="0"/>
              <a:t>November 30, 2022</a:t>
            </a:r>
            <a:br>
              <a:rPr lang="en-US" dirty="0"/>
            </a:br>
            <a:r>
              <a:rPr lang="en-US" dirty="0"/>
              <a:t>Felton Library</a:t>
            </a:r>
            <a:endParaRPr lang="en-US" b="1" dirty="0"/>
          </a:p>
        </p:txBody>
      </p:sp>
    </p:spTree>
    <p:extLst>
      <p:ext uri="{BB962C8B-B14F-4D97-AF65-F5344CB8AC3E}">
        <p14:creationId xmlns:p14="http://schemas.microsoft.com/office/powerpoint/2010/main" val="493991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F640-D417-DA4D-81EF-C82AF426A1F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27960DB-DCBD-7340-8C86-316BC6DCC1C4}"/>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F4A5CCDA-5FB9-2241-AC89-EC7EED5373B8}"/>
              </a:ext>
            </a:extLst>
          </p:cNvPr>
          <p:cNvSpPr/>
          <p:nvPr/>
        </p:nvSpPr>
        <p:spPr>
          <a:xfrm>
            <a:off x="5977217" y="3244334"/>
            <a:ext cx="237566" cy="369332"/>
          </a:xfrm>
          <a:prstGeom prst="rect">
            <a:avLst/>
          </a:prstGeom>
        </p:spPr>
        <p:txBody>
          <a:bodyPr wrap="none">
            <a:spAutoFit/>
          </a:bodyPr>
          <a:lstStyle/>
          <a:p>
            <a:r>
              <a:rPr lang="en-US" dirty="0"/>
              <a:t> </a:t>
            </a:r>
          </a:p>
        </p:txBody>
      </p:sp>
      <p:pic>
        <p:nvPicPr>
          <p:cNvPr id="6" name="Picture 5">
            <a:extLst>
              <a:ext uri="{FF2B5EF4-FFF2-40B4-BE49-F238E27FC236}">
                <a16:creationId xmlns:a16="http://schemas.microsoft.com/office/drawing/2014/main" id="{92A652D3-BC67-CF4B-A79B-00BBE0C13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89"/>
            <a:ext cx="10487465" cy="6858000"/>
          </a:xfrm>
          <a:prstGeom prst="rect">
            <a:avLst/>
          </a:prstGeom>
        </p:spPr>
      </p:pic>
      <p:sp>
        <p:nvSpPr>
          <p:cNvPr id="7" name="Rectangle 6">
            <a:extLst>
              <a:ext uri="{FF2B5EF4-FFF2-40B4-BE49-F238E27FC236}">
                <a16:creationId xmlns:a16="http://schemas.microsoft.com/office/drawing/2014/main" id="{1642ED9E-F8CB-C149-967B-3A4151018611}"/>
              </a:ext>
            </a:extLst>
          </p:cNvPr>
          <p:cNvSpPr/>
          <p:nvPr/>
        </p:nvSpPr>
        <p:spPr>
          <a:xfrm>
            <a:off x="7077456" y="1682496"/>
            <a:ext cx="4819195" cy="36806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390E34-40AC-154C-8ECD-F2B7A5D18B83}"/>
              </a:ext>
            </a:extLst>
          </p:cNvPr>
          <p:cNvSpPr txBox="1"/>
          <p:nvPr/>
        </p:nvSpPr>
        <p:spPr>
          <a:xfrm>
            <a:off x="3986784" y="1975104"/>
            <a:ext cx="804672" cy="646331"/>
          </a:xfrm>
          <a:prstGeom prst="rect">
            <a:avLst/>
          </a:prstGeom>
          <a:noFill/>
        </p:spPr>
        <p:txBody>
          <a:bodyPr wrap="square" rtlCol="0">
            <a:spAutoFit/>
          </a:bodyPr>
          <a:lstStyle/>
          <a:p>
            <a:r>
              <a:rPr lang="en-US" sz="3600" b="1" dirty="0">
                <a:solidFill>
                  <a:schemeClr val="bg1"/>
                </a:solidFill>
              </a:rPr>
              <a:t>N</a:t>
            </a:r>
          </a:p>
        </p:txBody>
      </p:sp>
      <p:sp>
        <p:nvSpPr>
          <p:cNvPr id="11" name="TextBox 10">
            <a:extLst>
              <a:ext uri="{FF2B5EF4-FFF2-40B4-BE49-F238E27FC236}">
                <a16:creationId xmlns:a16="http://schemas.microsoft.com/office/drawing/2014/main" id="{4B85E82C-354A-1248-B236-F94F2045B04D}"/>
              </a:ext>
            </a:extLst>
          </p:cNvPr>
          <p:cNvSpPr txBox="1"/>
          <p:nvPr/>
        </p:nvSpPr>
        <p:spPr>
          <a:xfrm>
            <a:off x="2286000" y="3496690"/>
            <a:ext cx="792876" cy="646331"/>
          </a:xfrm>
          <a:prstGeom prst="rect">
            <a:avLst/>
          </a:prstGeom>
          <a:noFill/>
        </p:spPr>
        <p:txBody>
          <a:bodyPr wrap="square" rtlCol="0">
            <a:spAutoFit/>
          </a:bodyPr>
          <a:lstStyle/>
          <a:p>
            <a:r>
              <a:rPr lang="en-US" sz="3600" b="1" dirty="0">
                <a:solidFill>
                  <a:schemeClr val="bg1"/>
                </a:solidFill>
              </a:rPr>
              <a:t>S</a:t>
            </a:r>
          </a:p>
        </p:txBody>
      </p:sp>
      <p:sp>
        <p:nvSpPr>
          <p:cNvPr id="12" name="Content Placeholder 2">
            <a:extLst>
              <a:ext uri="{FF2B5EF4-FFF2-40B4-BE49-F238E27FC236}">
                <a16:creationId xmlns:a16="http://schemas.microsoft.com/office/drawing/2014/main" id="{B1731337-B1AB-D444-91A9-F80A2B7BD3CE}"/>
              </a:ext>
            </a:extLst>
          </p:cNvPr>
          <p:cNvSpPr txBox="1">
            <a:spLocks/>
          </p:cNvSpPr>
          <p:nvPr/>
        </p:nvSpPr>
        <p:spPr>
          <a:xfrm>
            <a:off x="7205690" y="1840341"/>
            <a:ext cx="4604825" cy="4960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Of the two sites, District staff thought the S one was better. </a:t>
            </a:r>
          </a:p>
          <a:p>
            <a:r>
              <a:rPr lang="en-US" dirty="0"/>
              <a:t>Jon Erickson, however, preferred the N site, so that was the one that the District investigated, starting with a geotechnical study.</a:t>
            </a:r>
          </a:p>
          <a:p>
            <a:endParaRPr lang="en-US" dirty="0"/>
          </a:p>
        </p:txBody>
      </p:sp>
      <p:sp>
        <p:nvSpPr>
          <p:cNvPr id="13" name="Title 1">
            <a:extLst>
              <a:ext uri="{FF2B5EF4-FFF2-40B4-BE49-F238E27FC236}">
                <a16:creationId xmlns:a16="http://schemas.microsoft.com/office/drawing/2014/main" id="{6E878132-0034-2141-93E4-7D9C61481EF2}"/>
              </a:ext>
            </a:extLst>
          </p:cNvPr>
          <p:cNvSpPr txBox="1">
            <a:spLocks/>
          </p:cNvSpPr>
          <p:nvPr/>
        </p:nvSpPr>
        <p:spPr>
          <a:xfrm>
            <a:off x="7291825" y="406717"/>
            <a:ext cx="4604825" cy="1056323"/>
          </a:xfrm>
          <a:prstGeom prst="rect">
            <a:avLst/>
          </a:prstGeom>
          <a:solidFill>
            <a:schemeClr val="accent5">
              <a:lumMod val="20000"/>
              <a:lumOff val="80000"/>
            </a:schemeClr>
          </a:solidFill>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Proposed Tank Sites: End of Lost Acre Drive</a:t>
            </a:r>
            <a:endParaRPr lang="en-US" dirty="0"/>
          </a:p>
        </p:txBody>
      </p:sp>
    </p:spTree>
    <p:extLst>
      <p:ext uri="{BB962C8B-B14F-4D97-AF65-F5344CB8AC3E}">
        <p14:creationId xmlns:p14="http://schemas.microsoft.com/office/powerpoint/2010/main" val="1079054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316679"/>
            <a:ext cx="11466576" cy="798890"/>
          </a:xfrm>
          <a:solidFill>
            <a:schemeClr val="accent5">
              <a:lumMod val="20000"/>
              <a:lumOff val="80000"/>
            </a:schemeClr>
          </a:solidFill>
          <a:ln>
            <a:solidFill>
              <a:schemeClr val="accent1"/>
            </a:solidFill>
          </a:ln>
        </p:spPr>
        <p:txBody>
          <a:bodyPr/>
          <a:lstStyle/>
          <a:p>
            <a:pPr algn="ctr"/>
            <a:r>
              <a:rPr lang="en-US" b="1" dirty="0"/>
              <a:t>Geotechnical Investigation</a:t>
            </a:r>
          </a:p>
        </p:txBody>
      </p:sp>
      <p:sp>
        <p:nvSpPr>
          <p:cNvPr id="5" name="Content Placeholder 2"/>
          <p:cNvSpPr>
            <a:spLocks noGrp="1"/>
          </p:cNvSpPr>
          <p:nvPr>
            <p:ph sz="half" idx="1"/>
          </p:nvPr>
        </p:nvSpPr>
        <p:spPr>
          <a:xfrm>
            <a:off x="530352" y="1492060"/>
            <a:ext cx="11466576" cy="5018468"/>
          </a:xfrm>
        </p:spPr>
        <p:txBody>
          <a:bodyPr>
            <a:noAutofit/>
          </a:bodyPr>
          <a:lstStyle/>
          <a:p>
            <a:r>
              <a:rPr lang="en-US" sz="3300" dirty="0"/>
              <a:t>A geotechnical investigation of the north Lost Acre tank site evaluated the soil and bedrock conditions and developed geotechnical design criteria.</a:t>
            </a:r>
          </a:p>
          <a:p>
            <a:r>
              <a:rPr lang="en-US" sz="3300" dirty="0"/>
              <a:t>Reports by geotechnical consultants </a:t>
            </a:r>
            <a:r>
              <a:rPr lang="en-US" sz="3300" dirty="0" err="1"/>
              <a:t>Haro</a:t>
            </a:r>
            <a:r>
              <a:rPr lang="en-US" sz="3300" dirty="0"/>
              <a:t>, </a:t>
            </a:r>
            <a:r>
              <a:rPr lang="en-US" sz="3300" dirty="0" err="1"/>
              <a:t>Kasunich</a:t>
            </a:r>
            <a:r>
              <a:rPr lang="en-US" sz="3300" dirty="0"/>
              <a:t> and Associates (June 2016, November 2022) indicated that the construction of a 120,000-gallon water tank at the site is acceptable from a geotechnical standpoint.</a:t>
            </a:r>
          </a:p>
          <a:p>
            <a:r>
              <a:rPr lang="en-US" sz="3300" dirty="0"/>
              <a:t>The full report can be found at the District’s website: </a:t>
            </a:r>
            <a:r>
              <a:rPr lang="en-US" sz="3300" dirty="0">
                <a:hlinkClick r:id="rId3"/>
              </a:rPr>
              <a:t>https://www.slvwd.com/projects/pages/felton-heights-tank-replacement-project</a:t>
            </a:r>
            <a:endParaRPr lang="en-US" sz="3300" dirty="0"/>
          </a:p>
        </p:txBody>
      </p:sp>
      <p:sp>
        <p:nvSpPr>
          <p:cNvPr id="6" name="Content Placeholder 3"/>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pPr lvl="1"/>
            <a:endParaRPr lang="en-US" dirty="0">
              <a:solidFill>
                <a:srgbClr val="FF0000"/>
              </a:solidFill>
            </a:endParaRPr>
          </a:p>
        </p:txBody>
      </p:sp>
    </p:spTree>
    <p:extLst>
      <p:ext uri="{BB962C8B-B14F-4D97-AF65-F5344CB8AC3E}">
        <p14:creationId xmlns:p14="http://schemas.microsoft.com/office/powerpoint/2010/main" val="3207598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F640-D417-DA4D-81EF-C82AF426A1F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27960DB-DCBD-7340-8C86-316BC6DCC1C4}"/>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F4A5CCDA-5FB9-2241-AC89-EC7EED5373B8}"/>
              </a:ext>
            </a:extLst>
          </p:cNvPr>
          <p:cNvSpPr/>
          <p:nvPr/>
        </p:nvSpPr>
        <p:spPr>
          <a:xfrm>
            <a:off x="5977217" y="3244334"/>
            <a:ext cx="237566" cy="369332"/>
          </a:xfrm>
          <a:prstGeom prst="rect">
            <a:avLst/>
          </a:prstGeom>
        </p:spPr>
        <p:txBody>
          <a:bodyPr wrap="none">
            <a:spAutoFit/>
          </a:bodyPr>
          <a:lstStyle/>
          <a:p>
            <a:r>
              <a:rPr lang="en-US" dirty="0"/>
              <a:t> </a:t>
            </a:r>
          </a:p>
        </p:txBody>
      </p:sp>
      <p:pic>
        <p:nvPicPr>
          <p:cNvPr id="6" name="Picture 5">
            <a:extLst>
              <a:ext uri="{FF2B5EF4-FFF2-40B4-BE49-F238E27FC236}">
                <a16:creationId xmlns:a16="http://schemas.microsoft.com/office/drawing/2014/main" id="{92A652D3-BC67-CF4B-A79B-00BBE0C13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89"/>
            <a:ext cx="10487465" cy="6858000"/>
          </a:xfrm>
          <a:prstGeom prst="rect">
            <a:avLst/>
          </a:prstGeom>
        </p:spPr>
      </p:pic>
      <p:sp>
        <p:nvSpPr>
          <p:cNvPr id="7" name="Rectangle 6">
            <a:extLst>
              <a:ext uri="{FF2B5EF4-FFF2-40B4-BE49-F238E27FC236}">
                <a16:creationId xmlns:a16="http://schemas.microsoft.com/office/drawing/2014/main" id="{1642ED9E-F8CB-C149-967B-3A4151018611}"/>
              </a:ext>
            </a:extLst>
          </p:cNvPr>
          <p:cNvSpPr/>
          <p:nvPr/>
        </p:nvSpPr>
        <p:spPr>
          <a:xfrm>
            <a:off x="7077456" y="1682496"/>
            <a:ext cx="4819195" cy="36806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390E34-40AC-154C-8ECD-F2B7A5D18B83}"/>
              </a:ext>
            </a:extLst>
          </p:cNvPr>
          <p:cNvSpPr txBox="1"/>
          <p:nvPr/>
        </p:nvSpPr>
        <p:spPr>
          <a:xfrm>
            <a:off x="3950208" y="1975104"/>
            <a:ext cx="841248" cy="646331"/>
          </a:xfrm>
          <a:prstGeom prst="rect">
            <a:avLst/>
          </a:prstGeom>
          <a:noFill/>
        </p:spPr>
        <p:txBody>
          <a:bodyPr wrap="square" rtlCol="0">
            <a:spAutoFit/>
          </a:bodyPr>
          <a:lstStyle/>
          <a:p>
            <a:r>
              <a:rPr lang="en-US" sz="3600" b="1" dirty="0">
                <a:solidFill>
                  <a:schemeClr val="bg1"/>
                </a:solidFill>
              </a:rPr>
              <a:t>N</a:t>
            </a:r>
          </a:p>
        </p:txBody>
      </p:sp>
      <p:sp>
        <p:nvSpPr>
          <p:cNvPr id="11" name="TextBox 10">
            <a:extLst>
              <a:ext uri="{FF2B5EF4-FFF2-40B4-BE49-F238E27FC236}">
                <a16:creationId xmlns:a16="http://schemas.microsoft.com/office/drawing/2014/main" id="{4B85E82C-354A-1248-B236-F94F2045B04D}"/>
              </a:ext>
            </a:extLst>
          </p:cNvPr>
          <p:cNvSpPr txBox="1"/>
          <p:nvPr/>
        </p:nvSpPr>
        <p:spPr>
          <a:xfrm>
            <a:off x="2267712" y="3496690"/>
            <a:ext cx="811164" cy="646331"/>
          </a:xfrm>
          <a:prstGeom prst="rect">
            <a:avLst/>
          </a:prstGeom>
          <a:noFill/>
        </p:spPr>
        <p:txBody>
          <a:bodyPr wrap="square" rtlCol="0">
            <a:spAutoFit/>
          </a:bodyPr>
          <a:lstStyle/>
          <a:p>
            <a:r>
              <a:rPr lang="en-US" sz="3600" b="1" dirty="0">
                <a:solidFill>
                  <a:schemeClr val="bg1"/>
                </a:solidFill>
              </a:rPr>
              <a:t>S</a:t>
            </a:r>
          </a:p>
        </p:txBody>
      </p:sp>
      <p:sp>
        <p:nvSpPr>
          <p:cNvPr id="12" name="Content Placeholder 2">
            <a:extLst>
              <a:ext uri="{FF2B5EF4-FFF2-40B4-BE49-F238E27FC236}">
                <a16:creationId xmlns:a16="http://schemas.microsoft.com/office/drawing/2014/main" id="{B1731337-B1AB-D444-91A9-F80A2B7BD3CE}"/>
              </a:ext>
            </a:extLst>
          </p:cNvPr>
          <p:cNvSpPr txBox="1">
            <a:spLocks/>
          </p:cNvSpPr>
          <p:nvPr/>
        </p:nvSpPr>
        <p:spPr>
          <a:xfrm>
            <a:off x="7205690" y="1730613"/>
            <a:ext cx="4604825" cy="4960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itle 1">
            <a:extLst>
              <a:ext uri="{FF2B5EF4-FFF2-40B4-BE49-F238E27FC236}">
                <a16:creationId xmlns:a16="http://schemas.microsoft.com/office/drawing/2014/main" id="{6E878132-0034-2141-93E4-7D9C61481EF2}"/>
              </a:ext>
            </a:extLst>
          </p:cNvPr>
          <p:cNvSpPr txBox="1">
            <a:spLocks/>
          </p:cNvSpPr>
          <p:nvPr/>
        </p:nvSpPr>
        <p:spPr>
          <a:xfrm>
            <a:off x="7291825" y="406717"/>
            <a:ext cx="4604825" cy="1056323"/>
          </a:xfrm>
          <a:prstGeom prst="rect">
            <a:avLst/>
          </a:prstGeom>
          <a:solidFill>
            <a:schemeClr val="accent5">
              <a:lumMod val="20000"/>
              <a:lumOff val="80000"/>
            </a:schemeClr>
          </a:solidFill>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Proposed Tank Sites: End of Lost Acre Drive</a:t>
            </a:r>
            <a:endParaRPr lang="en-US" dirty="0"/>
          </a:p>
        </p:txBody>
      </p:sp>
      <p:sp>
        <p:nvSpPr>
          <p:cNvPr id="5" name="TextBox 4">
            <a:extLst>
              <a:ext uri="{FF2B5EF4-FFF2-40B4-BE49-F238E27FC236}">
                <a16:creationId xmlns:a16="http://schemas.microsoft.com/office/drawing/2014/main" id="{D7145E1B-87DF-9046-892F-44EB5904519D}"/>
              </a:ext>
            </a:extLst>
          </p:cNvPr>
          <p:cNvSpPr txBox="1"/>
          <p:nvPr/>
        </p:nvSpPr>
        <p:spPr>
          <a:xfrm>
            <a:off x="7182096" y="1737360"/>
            <a:ext cx="4628419" cy="3816429"/>
          </a:xfrm>
          <a:prstGeom prst="rect">
            <a:avLst/>
          </a:prstGeom>
          <a:noFill/>
        </p:spPr>
        <p:txBody>
          <a:bodyPr wrap="square" rtlCol="0">
            <a:spAutoFit/>
          </a:bodyPr>
          <a:lstStyle/>
          <a:p>
            <a:pPr marL="285750" indent="-285750">
              <a:buFont typeface="Arial" panose="020B0604020202020204" pitchFamily="34" charset="0"/>
              <a:buChar char="•"/>
            </a:pPr>
            <a:r>
              <a:rPr lang="en-US" sz="2800" dirty="0"/>
              <a:t>Subsequent to the Nov. 3, 2022, Board meeting, District staff revisited the S Lost Acre site, renewing their preference for it.</a:t>
            </a:r>
          </a:p>
          <a:p>
            <a:pPr marL="285750" indent="-285750">
              <a:buFont typeface="Arial" panose="020B0604020202020204" pitchFamily="34" charset="0"/>
              <a:buChar char="•"/>
            </a:pPr>
            <a:r>
              <a:rPr lang="en-US" sz="2800" dirty="0"/>
              <a:t>A line of redwood trees blocks views of the tank from the road and homes.</a:t>
            </a:r>
          </a:p>
          <a:p>
            <a:endParaRPr lang="en-US" dirty="0"/>
          </a:p>
        </p:txBody>
      </p:sp>
    </p:spTree>
    <p:extLst>
      <p:ext uri="{BB962C8B-B14F-4D97-AF65-F5344CB8AC3E}">
        <p14:creationId xmlns:p14="http://schemas.microsoft.com/office/powerpoint/2010/main" val="258510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F640-D417-DA4D-81EF-C82AF426A1F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27960DB-DCBD-7340-8C86-316BC6DCC1C4}"/>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F4A5CCDA-5FB9-2241-AC89-EC7EED5373B8}"/>
              </a:ext>
            </a:extLst>
          </p:cNvPr>
          <p:cNvSpPr/>
          <p:nvPr/>
        </p:nvSpPr>
        <p:spPr>
          <a:xfrm>
            <a:off x="5977217" y="3244334"/>
            <a:ext cx="237566" cy="369332"/>
          </a:xfrm>
          <a:prstGeom prst="rect">
            <a:avLst/>
          </a:prstGeom>
        </p:spPr>
        <p:txBody>
          <a:bodyPr wrap="none">
            <a:spAutoFit/>
          </a:bodyPr>
          <a:lstStyle/>
          <a:p>
            <a:r>
              <a:rPr lang="en-US" dirty="0"/>
              <a:t> </a:t>
            </a:r>
          </a:p>
        </p:txBody>
      </p:sp>
      <p:pic>
        <p:nvPicPr>
          <p:cNvPr id="6" name="Picture 5">
            <a:extLst>
              <a:ext uri="{FF2B5EF4-FFF2-40B4-BE49-F238E27FC236}">
                <a16:creationId xmlns:a16="http://schemas.microsoft.com/office/drawing/2014/main" id="{92A652D3-BC67-CF4B-A79B-00BBE0C13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89"/>
            <a:ext cx="10487465" cy="6858000"/>
          </a:xfrm>
          <a:prstGeom prst="rect">
            <a:avLst/>
          </a:prstGeom>
        </p:spPr>
      </p:pic>
      <p:sp>
        <p:nvSpPr>
          <p:cNvPr id="7" name="Rectangle 6">
            <a:extLst>
              <a:ext uri="{FF2B5EF4-FFF2-40B4-BE49-F238E27FC236}">
                <a16:creationId xmlns:a16="http://schemas.microsoft.com/office/drawing/2014/main" id="{1642ED9E-F8CB-C149-967B-3A4151018611}"/>
              </a:ext>
            </a:extLst>
          </p:cNvPr>
          <p:cNvSpPr/>
          <p:nvPr/>
        </p:nvSpPr>
        <p:spPr>
          <a:xfrm>
            <a:off x="7077456" y="1682496"/>
            <a:ext cx="4819195" cy="36806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390E34-40AC-154C-8ECD-F2B7A5D18B83}"/>
              </a:ext>
            </a:extLst>
          </p:cNvPr>
          <p:cNvSpPr txBox="1"/>
          <p:nvPr/>
        </p:nvSpPr>
        <p:spPr>
          <a:xfrm>
            <a:off x="3950208" y="1975104"/>
            <a:ext cx="841248" cy="646331"/>
          </a:xfrm>
          <a:prstGeom prst="rect">
            <a:avLst/>
          </a:prstGeom>
          <a:noFill/>
        </p:spPr>
        <p:txBody>
          <a:bodyPr wrap="square" rtlCol="0">
            <a:spAutoFit/>
          </a:bodyPr>
          <a:lstStyle/>
          <a:p>
            <a:r>
              <a:rPr lang="en-US" sz="3600" b="1" dirty="0">
                <a:solidFill>
                  <a:schemeClr val="bg1"/>
                </a:solidFill>
              </a:rPr>
              <a:t>N</a:t>
            </a:r>
          </a:p>
        </p:txBody>
      </p:sp>
      <p:sp>
        <p:nvSpPr>
          <p:cNvPr id="11" name="TextBox 10">
            <a:extLst>
              <a:ext uri="{FF2B5EF4-FFF2-40B4-BE49-F238E27FC236}">
                <a16:creationId xmlns:a16="http://schemas.microsoft.com/office/drawing/2014/main" id="{4B85E82C-354A-1248-B236-F94F2045B04D}"/>
              </a:ext>
            </a:extLst>
          </p:cNvPr>
          <p:cNvSpPr txBox="1"/>
          <p:nvPr/>
        </p:nvSpPr>
        <p:spPr>
          <a:xfrm>
            <a:off x="2267712" y="3496690"/>
            <a:ext cx="811164" cy="646331"/>
          </a:xfrm>
          <a:prstGeom prst="rect">
            <a:avLst/>
          </a:prstGeom>
          <a:noFill/>
        </p:spPr>
        <p:txBody>
          <a:bodyPr wrap="square" rtlCol="0">
            <a:spAutoFit/>
          </a:bodyPr>
          <a:lstStyle/>
          <a:p>
            <a:r>
              <a:rPr lang="en-US" sz="3600" b="1" dirty="0">
                <a:solidFill>
                  <a:schemeClr val="bg1"/>
                </a:solidFill>
              </a:rPr>
              <a:t>S</a:t>
            </a:r>
          </a:p>
        </p:txBody>
      </p:sp>
      <p:sp>
        <p:nvSpPr>
          <p:cNvPr id="12" name="Content Placeholder 2">
            <a:extLst>
              <a:ext uri="{FF2B5EF4-FFF2-40B4-BE49-F238E27FC236}">
                <a16:creationId xmlns:a16="http://schemas.microsoft.com/office/drawing/2014/main" id="{B1731337-B1AB-D444-91A9-F80A2B7BD3CE}"/>
              </a:ext>
            </a:extLst>
          </p:cNvPr>
          <p:cNvSpPr txBox="1">
            <a:spLocks/>
          </p:cNvSpPr>
          <p:nvPr/>
        </p:nvSpPr>
        <p:spPr>
          <a:xfrm>
            <a:off x="7205690" y="1730613"/>
            <a:ext cx="4604825" cy="4960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13" name="Title 1">
            <a:extLst>
              <a:ext uri="{FF2B5EF4-FFF2-40B4-BE49-F238E27FC236}">
                <a16:creationId xmlns:a16="http://schemas.microsoft.com/office/drawing/2014/main" id="{6E878132-0034-2141-93E4-7D9C61481EF2}"/>
              </a:ext>
            </a:extLst>
          </p:cNvPr>
          <p:cNvSpPr txBox="1">
            <a:spLocks/>
          </p:cNvSpPr>
          <p:nvPr/>
        </p:nvSpPr>
        <p:spPr>
          <a:xfrm>
            <a:off x="7291825" y="406717"/>
            <a:ext cx="4604825" cy="1056323"/>
          </a:xfrm>
          <a:prstGeom prst="rect">
            <a:avLst/>
          </a:prstGeom>
          <a:solidFill>
            <a:schemeClr val="accent5">
              <a:lumMod val="20000"/>
              <a:lumOff val="80000"/>
            </a:schemeClr>
          </a:solidFill>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t>Proposed Tank Sites: End of Lost Acre Drive</a:t>
            </a:r>
            <a:endParaRPr lang="en-US" dirty="0"/>
          </a:p>
        </p:txBody>
      </p:sp>
      <p:sp>
        <p:nvSpPr>
          <p:cNvPr id="5" name="TextBox 4">
            <a:extLst>
              <a:ext uri="{FF2B5EF4-FFF2-40B4-BE49-F238E27FC236}">
                <a16:creationId xmlns:a16="http://schemas.microsoft.com/office/drawing/2014/main" id="{D7145E1B-87DF-9046-892F-44EB5904519D}"/>
              </a:ext>
            </a:extLst>
          </p:cNvPr>
          <p:cNvSpPr txBox="1"/>
          <p:nvPr/>
        </p:nvSpPr>
        <p:spPr>
          <a:xfrm>
            <a:off x="7127232" y="1737360"/>
            <a:ext cx="4741680" cy="4647426"/>
          </a:xfrm>
          <a:prstGeom prst="rect">
            <a:avLst/>
          </a:prstGeom>
          <a:noFill/>
        </p:spPr>
        <p:txBody>
          <a:bodyPr wrap="square" rtlCol="0">
            <a:spAutoFit/>
          </a:bodyPr>
          <a:lstStyle/>
          <a:p>
            <a:pPr marL="342900" indent="-342900">
              <a:buFont typeface="Arial" panose="020B0604020202020204" pitchFamily="34" charset="0"/>
              <a:buChar char="•"/>
            </a:pPr>
            <a:r>
              <a:rPr lang="en-US" sz="2800" dirty="0"/>
              <a:t>If the S tank site is chosen, a new geotechnical </a:t>
            </a:r>
            <a:r>
              <a:rPr lang="en-US" sz="2800" dirty="0" err="1"/>
              <a:t>investi-gation</a:t>
            </a:r>
            <a:r>
              <a:rPr lang="en-US" sz="2800" dirty="0"/>
              <a:t> will be required.</a:t>
            </a:r>
          </a:p>
          <a:p>
            <a:pPr marL="285750" indent="-285750">
              <a:buFont typeface="Arial" panose="020B0604020202020204" pitchFamily="34" charset="0"/>
              <a:buChar char="•"/>
            </a:pPr>
            <a:r>
              <a:rPr lang="en-US" sz="2800" dirty="0"/>
              <a:t>Project completion is about 18 months for either site (and for Valhalla) because of environmental review and supply chain delays.</a:t>
            </a:r>
          </a:p>
          <a:p>
            <a:pPr marL="285750" indent="-285750">
              <a:buFont typeface="Arial" panose="020B0604020202020204" pitchFamily="34" charset="0"/>
              <a:buChar char="•"/>
            </a:pPr>
            <a:endParaRPr lang="en-US" sz="2600" dirty="0"/>
          </a:p>
          <a:p>
            <a:endParaRPr lang="en-US" sz="2800" dirty="0"/>
          </a:p>
          <a:p>
            <a:endParaRPr lang="en-US" dirty="0"/>
          </a:p>
        </p:txBody>
      </p:sp>
    </p:spTree>
    <p:extLst>
      <p:ext uri="{BB962C8B-B14F-4D97-AF65-F5344CB8AC3E}">
        <p14:creationId xmlns:p14="http://schemas.microsoft.com/office/powerpoint/2010/main" val="34069544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3" y="627574"/>
            <a:ext cx="11542776" cy="1325563"/>
          </a:xfrm>
          <a:solidFill>
            <a:schemeClr val="accent5">
              <a:lumMod val="20000"/>
              <a:lumOff val="80000"/>
            </a:schemeClr>
          </a:solidFill>
          <a:ln>
            <a:solidFill>
              <a:schemeClr val="accent1"/>
            </a:solidFill>
          </a:ln>
        </p:spPr>
        <p:txBody>
          <a:bodyPr>
            <a:normAutofit/>
          </a:bodyPr>
          <a:lstStyle/>
          <a:p>
            <a:pPr algn="ctr"/>
            <a:r>
              <a:rPr lang="en-US" sz="3800" b="1" i="1" dirty="0"/>
              <a:t>Anticipating some potential questions from neighbors . . .</a:t>
            </a:r>
            <a:endParaRPr lang="en-US" sz="3800" b="1" dirty="0"/>
          </a:p>
        </p:txBody>
      </p:sp>
      <p:pic>
        <p:nvPicPr>
          <p:cNvPr id="4" name="Content Placeholder 3">
            <a:extLst>
              <a:ext uri="{FF2B5EF4-FFF2-40B4-BE49-F238E27FC236}">
                <a16:creationId xmlns:a16="http://schemas.microsoft.com/office/drawing/2014/main" id="{FECD10D5-2063-C542-9780-305C5299D978}"/>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241974" y="2376170"/>
            <a:ext cx="3747675" cy="3747675"/>
          </a:xfrm>
        </p:spPr>
      </p:pic>
    </p:spTree>
    <p:extLst>
      <p:ext uri="{BB962C8B-B14F-4D97-AF65-F5344CB8AC3E}">
        <p14:creationId xmlns:p14="http://schemas.microsoft.com/office/powerpoint/2010/main" val="1400175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 y="280102"/>
            <a:ext cx="11542776" cy="1325563"/>
          </a:xfrm>
          <a:solidFill>
            <a:schemeClr val="accent5">
              <a:lumMod val="20000"/>
              <a:lumOff val="80000"/>
            </a:schemeClr>
          </a:solidFill>
          <a:ln>
            <a:solidFill>
              <a:schemeClr val="accent1"/>
            </a:solidFill>
          </a:ln>
        </p:spPr>
        <p:txBody>
          <a:bodyPr>
            <a:normAutofit/>
          </a:bodyPr>
          <a:lstStyle/>
          <a:p>
            <a:pPr algn="ctr"/>
            <a:r>
              <a:rPr lang="en-US" sz="3800" b="1" i="1" dirty="0"/>
              <a:t>Would a new tank at the end of Lost Acre Drive impact the 40-foot easement crossing Erickson property?</a:t>
            </a:r>
            <a:endParaRPr lang="en-US" sz="3800" b="1" dirty="0"/>
          </a:p>
        </p:txBody>
      </p:sp>
      <p:sp>
        <p:nvSpPr>
          <p:cNvPr id="5" name="Content Placeholder 2"/>
          <p:cNvSpPr>
            <a:spLocks noGrp="1"/>
          </p:cNvSpPr>
          <p:nvPr>
            <p:ph sz="half" idx="1"/>
          </p:nvPr>
        </p:nvSpPr>
        <p:spPr>
          <a:xfrm>
            <a:off x="6821424" y="2305494"/>
            <a:ext cx="4809744" cy="4351338"/>
          </a:xfrm>
        </p:spPr>
        <p:txBody>
          <a:bodyPr>
            <a:normAutofit/>
          </a:bodyPr>
          <a:lstStyle/>
          <a:p>
            <a:pPr lvl="1"/>
            <a:r>
              <a:rPr lang="en-US" sz="3600" dirty="0"/>
              <a:t>It will not.</a:t>
            </a:r>
          </a:p>
          <a:p>
            <a:pPr marL="457200" lvl="1" indent="0">
              <a:buNone/>
            </a:pPr>
            <a:endParaRPr lang="en-US" sz="3600" dirty="0"/>
          </a:p>
          <a:p>
            <a:pPr lvl="1"/>
            <a:r>
              <a:rPr lang="en-US" sz="3600" dirty="0"/>
              <a:t>The tank will not be constructed on the easement or its right-of-way.  </a:t>
            </a:r>
          </a:p>
          <a:p>
            <a:pPr marL="0" indent="0">
              <a:buNone/>
            </a:pPr>
            <a:endParaRPr lang="en-US" dirty="0"/>
          </a:p>
        </p:txBody>
      </p:sp>
      <p:pic>
        <p:nvPicPr>
          <p:cNvPr id="4" name="Picture 3">
            <a:extLst>
              <a:ext uri="{FF2B5EF4-FFF2-40B4-BE49-F238E27FC236}">
                <a16:creationId xmlns:a16="http://schemas.microsoft.com/office/drawing/2014/main" id="{D5F19831-5042-6942-86A4-07828726671A}"/>
              </a:ext>
            </a:extLst>
          </p:cNvPr>
          <p:cNvPicPr>
            <a:picLocks noChangeAspect="1"/>
          </p:cNvPicPr>
          <p:nvPr/>
        </p:nvPicPr>
        <p:blipFill rotWithShape="1">
          <a:blip r:embed="rId3">
            <a:extLst>
              <a:ext uri="{28A0092B-C50C-407E-A947-70E740481C1C}">
                <a14:useLocalDpi xmlns:a14="http://schemas.microsoft.com/office/drawing/2010/main" val="0"/>
              </a:ext>
            </a:extLst>
          </a:blip>
          <a:srcRect l="3284" t="4371" r="33561" b="11981"/>
          <a:stretch/>
        </p:blipFill>
        <p:spPr>
          <a:xfrm>
            <a:off x="837167" y="1935353"/>
            <a:ext cx="5278645" cy="4572000"/>
          </a:xfrm>
          <a:prstGeom prst="rect">
            <a:avLst/>
          </a:prstGeom>
        </p:spPr>
      </p:pic>
    </p:spTree>
    <p:extLst>
      <p:ext uri="{BB962C8B-B14F-4D97-AF65-F5344CB8AC3E}">
        <p14:creationId xmlns:p14="http://schemas.microsoft.com/office/powerpoint/2010/main" val="3101133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4424" y="384048"/>
            <a:ext cx="11542776" cy="941515"/>
          </a:xfrm>
          <a:solidFill>
            <a:schemeClr val="accent5">
              <a:lumMod val="20000"/>
              <a:lumOff val="80000"/>
            </a:schemeClr>
          </a:solidFill>
          <a:ln>
            <a:solidFill>
              <a:schemeClr val="accent1"/>
            </a:solidFill>
          </a:ln>
        </p:spPr>
        <p:txBody>
          <a:bodyPr>
            <a:normAutofit/>
          </a:bodyPr>
          <a:lstStyle/>
          <a:p>
            <a:pPr algn="ctr"/>
            <a:r>
              <a:rPr lang="en-US" sz="3800" b="1" i="1" dirty="0"/>
              <a:t>How will the road be repaired after the tank installation?</a:t>
            </a:r>
            <a:endParaRPr lang="en-US" sz="3800" b="1" dirty="0"/>
          </a:p>
        </p:txBody>
      </p:sp>
      <p:sp>
        <p:nvSpPr>
          <p:cNvPr id="5" name="Content Placeholder 2"/>
          <p:cNvSpPr>
            <a:spLocks noGrp="1"/>
          </p:cNvSpPr>
          <p:nvPr>
            <p:ph sz="half" idx="1"/>
          </p:nvPr>
        </p:nvSpPr>
        <p:spPr>
          <a:xfrm>
            <a:off x="0" y="1679321"/>
            <a:ext cx="11887200" cy="4351338"/>
          </a:xfrm>
        </p:spPr>
        <p:txBody>
          <a:bodyPr>
            <a:noAutofit/>
          </a:bodyPr>
          <a:lstStyle/>
          <a:p>
            <a:pPr lvl="1"/>
            <a:r>
              <a:rPr lang="en-US" sz="3200" dirty="0"/>
              <a:t>A videotape of the roadway to be used by the District and its contractors will be taken before construction starts to establish the “before” state.</a:t>
            </a:r>
          </a:p>
          <a:p>
            <a:pPr lvl="1"/>
            <a:r>
              <a:rPr lang="en-US" sz="3200" dirty="0"/>
              <a:t>Once construction is done, the District will repair the road, returning it to the “before” state.</a:t>
            </a:r>
          </a:p>
          <a:p>
            <a:pPr lvl="1"/>
            <a:r>
              <a:rPr lang="en-US" sz="3200" dirty="0"/>
              <a:t>The District will walk the road repairs with Felton Height representatives to establish satisfaction with the repairs.</a:t>
            </a:r>
          </a:p>
          <a:p>
            <a:pPr lvl="1"/>
            <a:r>
              <a:rPr lang="en-US" sz="3200" dirty="0"/>
              <a:t>Because the tank comes in pieces that are bolted together, there are no large vehicles required for construction (e.g., nothing larger than a cement truck).</a:t>
            </a:r>
          </a:p>
          <a:p>
            <a:pPr marL="0" indent="0">
              <a:buNone/>
            </a:pPr>
            <a:endParaRPr lang="en-US" dirty="0"/>
          </a:p>
        </p:txBody>
      </p:sp>
    </p:spTree>
    <p:extLst>
      <p:ext uri="{BB962C8B-B14F-4D97-AF65-F5344CB8AC3E}">
        <p14:creationId xmlns:p14="http://schemas.microsoft.com/office/powerpoint/2010/main" val="35405494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048" y="256032"/>
            <a:ext cx="11411712" cy="1225296"/>
          </a:xfrm>
          <a:solidFill>
            <a:schemeClr val="accent5">
              <a:lumMod val="20000"/>
              <a:lumOff val="80000"/>
            </a:schemeClr>
          </a:solidFill>
        </p:spPr>
        <p:txBody>
          <a:bodyPr>
            <a:normAutofit fontScale="90000"/>
          </a:bodyPr>
          <a:lstStyle/>
          <a:p>
            <a:r>
              <a:rPr lang="en-US" b="1" dirty="0"/>
              <a:t/>
            </a:r>
            <a:br>
              <a:rPr lang="en-US" b="1" dirty="0"/>
            </a:br>
            <a:r>
              <a:rPr lang="en-US" sz="4200" b="1" i="1" dirty="0"/>
              <a:t>Why can’t the tank be located on the District’s property above the Erickson property?  </a:t>
            </a:r>
            <a:r>
              <a:rPr lang="en-US" sz="4200" b="1" dirty="0"/>
              <a:t>It’s too high.</a:t>
            </a:r>
            <a:br>
              <a:rPr lang="en-US" sz="4200" b="1" dirty="0"/>
            </a:br>
            <a:r>
              <a:rPr lang="en-US" b="1" dirty="0"/>
              <a:t> </a:t>
            </a:r>
          </a:p>
        </p:txBody>
      </p:sp>
      <p:pic>
        <p:nvPicPr>
          <p:cNvPr id="7" name="Content Placeholder 4"/>
          <p:cNvPicPr>
            <a:picLocks noChangeAspect="1"/>
          </p:cNvPicPr>
          <p:nvPr/>
        </p:nvPicPr>
        <p:blipFill>
          <a:blip r:embed="rId2"/>
          <a:stretch>
            <a:fillRect/>
          </a:stretch>
        </p:blipFill>
        <p:spPr>
          <a:xfrm>
            <a:off x="7798073" y="2834015"/>
            <a:ext cx="3613639" cy="3039391"/>
          </a:xfrm>
          <a:prstGeom prst="rect">
            <a:avLst/>
          </a:prstGeom>
        </p:spPr>
      </p:pic>
      <p:sp>
        <p:nvSpPr>
          <p:cNvPr id="8" name="Content Placeholder 2"/>
          <p:cNvSpPr>
            <a:spLocks noGrp="1"/>
          </p:cNvSpPr>
          <p:nvPr>
            <p:ph sz="half" idx="1"/>
          </p:nvPr>
        </p:nvSpPr>
        <p:spPr>
          <a:xfrm>
            <a:off x="323732" y="1611678"/>
            <a:ext cx="11448288" cy="5008578"/>
          </a:xfrm>
        </p:spPr>
        <p:txBody>
          <a:bodyPr>
            <a:noAutofit/>
          </a:bodyPr>
          <a:lstStyle/>
          <a:p>
            <a:r>
              <a:rPr lang="en-US" sz="3000" dirty="0"/>
              <a:t>Water pressure is proportional to height of storage; the higher the tank above homes, the greater the pressure in the delivery system.</a:t>
            </a:r>
          </a:p>
          <a:p>
            <a:pPr marL="0" indent="0">
              <a:buNone/>
            </a:pPr>
            <a:endParaRPr lang="en-US" sz="3000" dirty="0"/>
          </a:p>
          <a:p>
            <a:pPr marL="0" indent="0">
              <a:buNone/>
            </a:pPr>
            <a:endParaRPr lang="en-US" sz="3000" dirty="0"/>
          </a:p>
          <a:p>
            <a:endParaRPr lang="en-US" dirty="0"/>
          </a:p>
          <a:p>
            <a:endParaRPr lang="en-US" dirty="0"/>
          </a:p>
          <a:p>
            <a:endParaRPr lang="en-US" dirty="0"/>
          </a:p>
          <a:p>
            <a:pPr marL="0" indent="0">
              <a:buNone/>
            </a:pPr>
            <a:endParaRPr lang="en-US" dirty="0"/>
          </a:p>
          <a:p>
            <a:pPr marL="0" indent="0">
              <a:buNone/>
            </a:pPr>
            <a:endParaRPr lang="en-US" sz="3000" dirty="0"/>
          </a:p>
          <a:p>
            <a:r>
              <a:rPr lang="en-US" sz="3000" dirty="0"/>
              <a:t>The elevation of the Valhalla and Lost Acre sites are identical.</a:t>
            </a:r>
          </a:p>
          <a:p>
            <a:endParaRPr lang="en-US" sz="3000" dirty="0"/>
          </a:p>
          <a:p>
            <a:endParaRPr lang="en-US" sz="3000" dirty="0"/>
          </a:p>
        </p:txBody>
      </p:sp>
      <p:sp>
        <p:nvSpPr>
          <p:cNvPr id="3" name="TextBox 2">
            <a:extLst>
              <a:ext uri="{FF2B5EF4-FFF2-40B4-BE49-F238E27FC236}">
                <a16:creationId xmlns:a16="http://schemas.microsoft.com/office/drawing/2014/main" id="{D1FC647A-36A2-0A45-9704-CBAF2748F79E}"/>
              </a:ext>
            </a:extLst>
          </p:cNvPr>
          <p:cNvSpPr txBox="1"/>
          <p:nvPr/>
        </p:nvSpPr>
        <p:spPr>
          <a:xfrm>
            <a:off x="1024128" y="2710122"/>
            <a:ext cx="6609353" cy="3600986"/>
          </a:xfrm>
          <a:prstGeom prst="rect">
            <a:avLst/>
          </a:prstGeom>
          <a:noFill/>
        </p:spPr>
        <p:txBody>
          <a:bodyPr wrap="square" rtlCol="0">
            <a:spAutoFit/>
          </a:bodyPr>
          <a:lstStyle/>
          <a:p>
            <a:pPr marL="285750" indent="-285750">
              <a:buFont typeface="Arial" panose="020B0604020202020204" pitchFamily="34" charset="0"/>
              <a:buChar char="•"/>
            </a:pPr>
            <a:r>
              <a:rPr lang="en-US" sz="3000" dirty="0"/>
              <a:t>Every 1-foot increase in elevation increases system pressure by 0.43 psi.</a:t>
            </a:r>
          </a:p>
          <a:p>
            <a:pPr marL="285750" indent="-285750">
              <a:buFont typeface="Arial" panose="020B0604020202020204" pitchFamily="34" charset="0"/>
              <a:buChar char="•"/>
            </a:pPr>
            <a:r>
              <a:rPr lang="en-US" sz="3000" dirty="0"/>
              <a:t>Example: Storage only 30’ higher = pressure increase of 13 psi. </a:t>
            </a:r>
          </a:p>
          <a:p>
            <a:pPr marL="285750" indent="-285750">
              <a:buFont typeface="Arial" panose="020B0604020202020204" pitchFamily="34" charset="0"/>
              <a:buChar char="•"/>
            </a:pPr>
            <a:r>
              <a:rPr lang="en-US" sz="3000" dirty="0"/>
              <a:t>In older water distribution systems, changes of only a few psi create leaks and property damage. </a:t>
            </a:r>
          </a:p>
          <a:p>
            <a:endParaRPr lang="en-US" dirty="0"/>
          </a:p>
        </p:txBody>
      </p:sp>
    </p:spTree>
    <p:extLst>
      <p:ext uri="{BB962C8B-B14F-4D97-AF65-F5344CB8AC3E}">
        <p14:creationId xmlns:p14="http://schemas.microsoft.com/office/powerpoint/2010/main" val="421402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237745"/>
            <a:ext cx="11612880" cy="896112"/>
          </a:xfrm>
          <a:solidFill>
            <a:schemeClr val="accent5">
              <a:lumMod val="20000"/>
              <a:lumOff val="80000"/>
            </a:schemeClr>
          </a:solidFill>
        </p:spPr>
        <p:txBody>
          <a:bodyPr/>
          <a:lstStyle/>
          <a:p>
            <a:pPr algn="ctr"/>
            <a:r>
              <a:rPr lang="en-US" b="1" i="1" dirty="0"/>
              <a:t>Why put in a 120,000 gallon tank?  </a:t>
            </a:r>
            <a:endParaRPr lang="en-US" dirty="0"/>
          </a:p>
        </p:txBody>
      </p:sp>
      <p:pic>
        <p:nvPicPr>
          <p:cNvPr id="5" name="Content Placeholder 4"/>
          <p:cNvPicPr>
            <a:picLocks noGrp="1" noChangeAspect="1"/>
          </p:cNvPicPr>
          <p:nvPr>
            <p:ph sz="half" idx="4294967295"/>
          </p:nvPr>
        </p:nvPicPr>
        <p:blipFill rotWithShape="1">
          <a:blip r:embed="rId3"/>
          <a:srcRect l="4143" r="5020"/>
          <a:stretch/>
        </p:blipFill>
        <p:spPr>
          <a:xfrm>
            <a:off x="7205764" y="1901952"/>
            <a:ext cx="4535132" cy="3328416"/>
          </a:xfrm>
          <a:prstGeom prst="rect">
            <a:avLst/>
          </a:prstGeom>
        </p:spPr>
      </p:pic>
      <p:sp>
        <p:nvSpPr>
          <p:cNvPr id="6" name="Content Placeholder 2"/>
          <p:cNvSpPr>
            <a:spLocks noGrp="1"/>
          </p:cNvSpPr>
          <p:nvPr>
            <p:ph sz="half" idx="1"/>
          </p:nvPr>
        </p:nvSpPr>
        <p:spPr>
          <a:xfrm>
            <a:off x="329184" y="1481328"/>
            <a:ext cx="6565392" cy="4279392"/>
          </a:xfrm>
        </p:spPr>
        <p:txBody>
          <a:bodyPr>
            <a:noAutofit/>
          </a:bodyPr>
          <a:lstStyle/>
          <a:p>
            <a:r>
              <a:rPr lang="en-US" sz="3200" dirty="0"/>
              <a:t>Existing potable water demand in Felton Heights requires </a:t>
            </a:r>
            <a:r>
              <a:rPr lang="en-US" sz="3200" b="1" dirty="0"/>
              <a:t>27,000 gallons</a:t>
            </a:r>
            <a:r>
              <a:rPr lang="en-US" sz="3200" dirty="0"/>
              <a:t> of storage per day. </a:t>
            </a:r>
          </a:p>
          <a:p>
            <a:r>
              <a:rPr lang="en-US" sz="3200" dirty="0"/>
              <a:t>The Bennett Spring zone would require </a:t>
            </a:r>
            <a:r>
              <a:rPr lang="en-US" sz="3200" b="1" dirty="0"/>
              <a:t>33,000 gallons </a:t>
            </a:r>
            <a:r>
              <a:rPr lang="en-US" sz="3200" dirty="0"/>
              <a:t>per day. </a:t>
            </a:r>
          </a:p>
          <a:p>
            <a:r>
              <a:rPr lang="en-US" sz="3200" dirty="0"/>
              <a:t>Storage required to meet California Fire Code fire-flow minimum is </a:t>
            </a:r>
            <a:r>
              <a:rPr lang="en-US" sz="3200" b="1" dirty="0"/>
              <a:t>60,000 gallons </a:t>
            </a:r>
            <a:r>
              <a:rPr lang="en-US" sz="3200" dirty="0"/>
              <a:t>(enough water to put out one house fire). </a:t>
            </a:r>
          </a:p>
        </p:txBody>
      </p:sp>
      <p:sp>
        <p:nvSpPr>
          <p:cNvPr id="3" name="TextBox 2">
            <a:extLst>
              <a:ext uri="{FF2B5EF4-FFF2-40B4-BE49-F238E27FC236}">
                <a16:creationId xmlns:a16="http://schemas.microsoft.com/office/drawing/2014/main" id="{F3002EA8-BAFD-FD4F-A224-3ED68473D62C}"/>
              </a:ext>
            </a:extLst>
          </p:cNvPr>
          <p:cNvSpPr txBox="1"/>
          <p:nvPr/>
        </p:nvSpPr>
        <p:spPr>
          <a:xfrm>
            <a:off x="548640" y="5934670"/>
            <a:ext cx="11862816" cy="861774"/>
          </a:xfrm>
          <a:prstGeom prst="rect">
            <a:avLst/>
          </a:prstGeom>
          <a:noFill/>
        </p:spPr>
        <p:txBody>
          <a:bodyPr wrap="square" rtlCol="0">
            <a:spAutoFit/>
          </a:bodyPr>
          <a:lstStyle/>
          <a:p>
            <a:r>
              <a:rPr lang="en-US" sz="3200" b="1" dirty="0"/>
              <a:t>Total = 120,000 gallons, which is also the current District standard.</a:t>
            </a:r>
          </a:p>
          <a:p>
            <a:endParaRPr lang="en-US" dirty="0"/>
          </a:p>
        </p:txBody>
      </p:sp>
    </p:spTree>
    <p:extLst>
      <p:ext uri="{BB962C8B-B14F-4D97-AF65-F5344CB8AC3E}">
        <p14:creationId xmlns:p14="http://schemas.microsoft.com/office/powerpoint/2010/main" val="2106970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712" y="298391"/>
            <a:ext cx="11451336" cy="908618"/>
          </a:xfrm>
          <a:solidFill>
            <a:schemeClr val="accent5">
              <a:lumMod val="20000"/>
              <a:lumOff val="80000"/>
            </a:schemeClr>
          </a:solidFill>
          <a:ln>
            <a:solidFill>
              <a:schemeClr val="accent1"/>
            </a:solidFill>
          </a:ln>
        </p:spPr>
        <p:txBody>
          <a:bodyPr>
            <a:normAutofit/>
          </a:bodyPr>
          <a:lstStyle/>
          <a:p>
            <a:pPr algn="ctr"/>
            <a:r>
              <a:rPr lang="en-US" sz="3800" b="1" i="1" dirty="0"/>
              <a:t>Why is the tank supplying the Bennett Spring zone? </a:t>
            </a:r>
          </a:p>
        </p:txBody>
      </p:sp>
      <p:sp>
        <p:nvSpPr>
          <p:cNvPr id="6" name="Content Placeholder 3"/>
          <p:cNvSpPr txBox="1">
            <a:spLocks/>
          </p:cNvSpPr>
          <p:nvPr/>
        </p:nvSpPr>
        <p:spPr>
          <a:xfrm>
            <a:off x="0" y="1496441"/>
            <a:ext cx="11814048"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spcBef>
                <a:spcPts val="0"/>
              </a:spcBef>
              <a:spcAft>
                <a:spcPts val="600"/>
              </a:spcAft>
            </a:pPr>
            <a:r>
              <a:rPr lang="en-US" sz="3200" dirty="0"/>
              <a:t>When Felton Heights consolidated into the District they became part of our larger water district. When the District upgrades facilities, it is required to review overall operations to improve water reliability, water quality and operating costs. </a:t>
            </a:r>
          </a:p>
          <a:p>
            <a:pPr lvl="1">
              <a:spcBef>
                <a:spcPts val="0"/>
              </a:spcBef>
              <a:spcAft>
                <a:spcPts val="600"/>
              </a:spcAft>
            </a:pPr>
            <a:r>
              <a:rPr lang="en-US" sz="3200" dirty="0"/>
              <a:t>Tying the Bennett Spring zone into a tank at Lost Acre Drive will achieve all of the above, which helps keep operating costs under control for all District customers. </a:t>
            </a:r>
          </a:p>
          <a:p>
            <a:pPr lvl="1">
              <a:spcBef>
                <a:spcPts val="0"/>
              </a:spcBef>
              <a:spcAft>
                <a:spcPts val="600"/>
              </a:spcAft>
            </a:pPr>
            <a:r>
              <a:rPr lang="en-US" sz="3200" dirty="0"/>
              <a:t>The new tank will not be supplying water to Bennet Spring zone homeowners directly; it will only be used to supply water to fill the Bennett Spring tank.</a:t>
            </a:r>
          </a:p>
          <a:p>
            <a:pPr marL="457200" lvl="1" indent="0">
              <a:buNone/>
            </a:pPr>
            <a:endParaRPr lang="en-US" sz="3200" dirty="0"/>
          </a:p>
          <a:p>
            <a:pPr lvl="1"/>
            <a:endParaRPr lang="en-US" sz="3200" dirty="0"/>
          </a:p>
          <a:p>
            <a:pPr lvl="1"/>
            <a:endParaRPr lang="en-US" sz="3200" dirty="0"/>
          </a:p>
          <a:p>
            <a:pPr lvl="1"/>
            <a:endParaRPr lang="en-US" sz="3200" dirty="0"/>
          </a:p>
          <a:p>
            <a:pPr lvl="1"/>
            <a:r>
              <a:rPr lang="en-US" sz="3200" dirty="0"/>
              <a:t>The new tank would </a:t>
            </a:r>
          </a:p>
        </p:txBody>
      </p:sp>
    </p:spTree>
    <p:extLst>
      <p:ext uri="{BB962C8B-B14F-4D97-AF65-F5344CB8AC3E}">
        <p14:creationId xmlns:p14="http://schemas.microsoft.com/office/powerpoint/2010/main" val="1786023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3777" y="450467"/>
            <a:ext cx="11185880" cy="856361"/>
          </a:xfrm>
          <a:solidFill>
            <a:schemeClr val="accent5">
              <a:lumMod val="20000"/>
              <a:lumOff val="80000"/>
            </a:schemeClr>
          </a:solidFill>
        </p:spPr>
        <p:txBody>
          <a:bodyPr/>
          <a:lstStyle/>
          <a:p>
            <a:pPr algn="ctr"/>
            <a:r>
              <a:rPr lang="en-US" b="1" dirty="0"/>
              <a:t>District Representatives</a:t>
            </a:r>
          </a:p>
        </p:txBody>
      </p:sp>
      <p:sp>
        <p:nvSpPr>
          <p:cNvPr id="5" name="Content Placeholder 4"/>
          <p:cNvSpPr>
            <a:spLocks noGrp="1"/>
          </p:cNvSpPr>
          <p:nvPr>
            <p:ph sz="half" idx="1"/>
          </p:nvPr>
        </p:nvSpPr>
        <p:spPr>
          <a:xfrm>
            <a:off x="493777" y="1664620"/>
            <a:ext cx="5677182" cy="4754468"/>
          </a:xfrm>
        </p:spPr>
        <p:txBody>
          <a:bodyPr>
            <a:noAutofit/>
          </a:bodyPr>
          <a:lstStyle/>
          <a:p>
            <a:pPr marL="0" indent="0">
              <a:buNone/>
            </a:pPr>
            <a:r>
              <a:rPr lang="en-US" sz="3200" u="sng" dirty="0"/>
              <a:t>Board of Directors</a:t>
            </a:r>
          </a:p>
          <a:p>
            <a:pPr marL="0" indent="0">
              <a:buNone/>
            </a:pPr>
            <a:r>
              <a:rPr lang="en-US" sz="3200" dirty="0"/>
              <a:t>Gail </a:t>
            </a:r>
            <a:r>
              <a:rPr lang="en-US" sz="3200" dirty="0" err="1"/>
              <a:t>Mahood</a:t>
            </a:r>
            <a:r>
              <a:rPr lang="en-US" sz="3200" dirty="0"/>
              <a:t>: President,     	Board of Directors</a:t>
            </a:r>
          </a:p>
          <a:p>
            <a:pPr marL="0" indent="0">
              <a:buNone/>
            </a:pPr>
            <a:r>
              <a:rPr lang="en-US" sz="3200" u="sng" dirty="0"/>
              <a:t>Staff</a:t>
            </a:r>
          </a:p>
          <a:p>
            <a:pPr marL="0" indent="0">
              <a:buNone/>
            </a:pPr>
            <a:r>
              <a:rPr lang="en-US" sz="3200" dirty="0"/>
              <a:t>Rick Rogers: District Manager</a:t>
            </a:r>
          </a:p>
          <a:p>
            <a:pPr marL="0" indent="0">
              <a:buNone/>
            </a:pPr>
            <a:r>
              <a:rPr lang="en-US" sz="3200" dirty="0"/>
              <a:t>Josh Wolff: District Engineer</a:t>
            </a:r>
          </a:p>
          <a:p>
            <a:pPr marL="0" indent="0">
              <a:buNone/>
            </a:pPr>
            <a:r>
              <a:rPr lang="en-US" sz="3200" dirty="0"/>
              <a:t>Carly Blanchard: Environmental 	Programs Manager</a:t>
            </a:r>
          </a:p>
          <a:p>
            <a:pPr lvl="1"/>
            <a:endParaRPr lang="en-US" u="sng" dirty="0"/>
          </a:p>
          <a:p>
            <a:pPr marL="0" indent="0">
              <a:buNone/>
            </a:pPr>
            <a:endParaRPr lang="en-US" dirty="0"/>
          </a:p>
          <a:p>
            <a:pPr marL="0" indent="0">
              <a:buNone/>
            </a:pPr>
            <a:endParaRPr lang="en-US" dirty="0"/>
          </a:p>
          <a:p>
            <a:endParaRPr lang="en-US" dirty="0"/>
          </a:p>
          <a:p>
            <a:pPr marL="0" indent="0">
              <a:buNone/>
            </a:pPr>
            <a:endParaRPr lang="en-US" dirty="0"/>
          </a:p>
        </p:txBody>
      </p:sp>
      <p:pic>
        <p:nvPicPr>
          <p:cNvPr id="1028" name="Picture 4" descr="No photo description available."/>
          <p:cNvPicPr>
            <a:picLocks noChangeAspect="1" noChangeArrowheads="1"/>
          </p:cNvPicPr>
          <p:nvPr/>
        </p:nvPicPr>
        <p:blipFill rotWithShape="1">
          <a:blip r:embed="rId3">
            <a:extLst>
              <a:ext uri="{28A0092B-C50C-407E-A947-70E740481C1C}">
                <a14:useLocalDpi xmlns:a14="http://schemas.microsoft.com/office/drawing/2010/main" val="0"/>
              </a:ext>
            </a:extLst>
          </a:blip>
          <a:srcRect l="17343" t="1" r="16521" b="865"/>
          <a:stretch/>
        </p:blipFill>
        <p:spPr bwMode="auto">
          <a:xfrm>
            <a:off x="6172200" y="2322576"/>
            <a:ext cx="5507457" cy="3161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91087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616" y="310261"/>
            <a:ext cx="11631168" cy="878459"/>
          </a:xfrm>
          <a:solidFill>
            <a:schemeClr val="accent5">
              <a:lumMod val="20000"/>
              <a:lumOff val="80000"/>
            </a:schemeClr>
          </a:solidFill>
        </p:spPr>
        <p:txBody>
          <a:bodyPr/>
          <a:lstStyle/>
          <a:p>
            <a:pPr algn="ctr"/>
            <a:r>
              <a:rPr lang="en-US" b="1" dirty="0"/>
              <a:t>Separate project: pipeline to Bennett Spring</a:t>
            </a:r>
            <a:endParaRPr lang="en-US" dirty="0"/>
          </a:p>
        </p:txBody>
      </p:sp>
      <p:sp>
        <p:nvSpPr>
          <p:cNvPr id="6" name="Content Placeholder 3"/>
          <p:cNvSpPr txBox="1">
            <a:spLocks/>
          </p:cNvSpPr>
          <p:nvPr/>
        </p:nvSpPr>
        <p:spPr>
          <a:xfrm>
            <a:off x="652272" y="1551305"/>
            <a:ext cx="1147572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t>The Bennett Spring pipeline is </a:t>
            </a:r>
            <a:r>
              <a:rPr lang="en-US" sz="3300" u="sng" dirty="0"/>
              <a:t>not</a:t>
            </a:r>
            <a:r>
              <a:rPr lang="en-US" sz="3300" dirty="0"/>
              <a:t> part of the current tank replacement project. </a:t>
            </a:r>
          </a:p>
          <a:p>
            <a:r>
              <a:rPr lang="en-US" sz="3300" dirty="0"/>
              <a:t>A pipeline will be installed underground along the fire access road to the existing 5,000-gallon Bennett Springs storage tank. </a:t>
            </a:r>
          </a:p>
          <a:p>
            <a:r>
              <a:rPr lang="en-US" sz="3300" dirty="0"/>
              <a:t>Will require separate geotechnical and environmental reviews.</a:t>
            </a:r>
          </a:p>
          <a:p>
            <a:r>
              <a:rPr lang="en-US" sz="3300" dirty="0"/>
              <a:t>Completion around 2026-2027.</a:t>
            </a:r>
          </a:p>
          <a:p>
            <a:endParaRPr lang="en-US" sz="3200" dirty="0"/>
          </a:p>
        </p:txBody>
      </p:sp>
    </p:spTree>
    <p:extLst>
      <p:ext uri="{BB962C8B-B14F-4D97-AF65-F5344CB8AC3E}">
        <p14:creationId xmlns:p14="http://schemas.microsoft.com/office/powerpoint/2010/main" val="35514007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88" y="298391"/>
            <a:ext cx="11305032" cy="744026"/>
          </a:xfrm>
          <a:solidFill>
            <a:schemeClr val="accent5">
              <a:lumMod val="20000"/>
              <a:lumOff val="80000"/>
            </a:schemeClr>
          </a:solidFill>
          <a:ln>
            <a:solidFill>
              <a:schemeClr val="accent1"/>
            </a:solidFill>
          </a:ln>
        </p:spPr>
        <p:txBody>
          <a:bodyPr/>
          <a:lstStyle/>
          <a:p>
            <a:pPr algn="ctr"/>
            <a:r>
              <a:rPr lang="en-US" b="1" dirty="0"/>
              <a:t>Next Steps</a:t>
            </a:r>
          </a:p>
        </p:txBody>
      </p:sp>
      <p:sp>
        <p:nvSpPr>
          <p:cNvPr id="7" name="Content Placeholder 2"/>
          <p:cNvSpPr>
            <a:spLocks noGrp="1"/>
          </p:cNvSpPr>
          <p:nvPr>
            <p:ph sz="half" idx="1"/>
          </p:nvPr>
        </p:nvSpPr>
        <p:spPr>
          <a:xfrm>
            <a:off x="399288" y="1386713"/>
            <a:ext cx="11305032" cy="4351338"/>
          </a:xfrm>
        </p:spPr>
        <p:txBody>
          <a:bodyPr>
            <a:noAutofit/>
          </a:bodyPr>
          <a:lstStyle/>
          <a:p>
            <a:r>
              <a:rPr lang="en-US" sz="3200" dirty="0"/>
              <a:t>Select a proposed location for the new tank.</a:t>
            </a:r>
          </a:p>
          <a:p>
            <a:r>
              <a:rPr lang="en-US" sz="3200" dirty="0"/>
              <a:t>Perform new geotechnical investigation, if moved from previously proposed N Lost Acre site to the S site.</a:t>
            </a:r>
          </a:p>
          <a:p>
            <a:r>
              <a:rPr lang="en-US" sz="3200" dirty="0"/>
              <a:t>Work with the property owner(s) to develop a plan for acquisition of the tank site and water line easements to Bennett Spring.</a:t>
            </a:r>
          </a:p>
          <a:p>
            <a:r>
              <a:rPr lang="en-US" sz="3200" dirty="0"/>
              <a:t>Inform the neighborhood of the proposed tank location. </a:t>
            </a:r>
          </a:p>
          <a:p>
            <a:r>
              <a:rPr lang="en-US" sz="3200" dirty="0"/>
              <a:t>Perform environmental review.</a:t>
            </a:r>
          </a:p>
          <a:p>
            <a:r>
              <a:rPr lang="en-US" sz="3200" dirty="0">
                <a:solidFill>
                  <a:schemeClr val="bg2">
                    <a:lumMod val="75000"/>
                  </a:schemeClr>
                </a:solidFill>
              </a:rPr>
              <a:t>Board of Directors approval of project.</a:t>
            </a:r>
          </a:p>
          <a:p>
            <a:r>
              <a:rPr lang="en-US" sz="3200" dirty="0">
                <a:solidFill>
                  <a:schemeClr val="bg2">
                    <a:lumMod val="75000"/>
                  </a:schemeClr>
                </a:solidFill>
              </a:rPr>
              <a:t>Construct a new 120,000-gallon steel tank.</a:t>
            </a:r>
          </a:p>
          <a:p>
            <a:pPr marL="0" indent="0">
              <a:buNone/>
            </a:pPr>
            <a:endParaRPr lang="en-US" sz="3200" dirty="0"/>
          </a:p>
          <a:p>
            <a:endParaRPr lang="en-US" dirty="0"/>
          </a:p>
        </p:txBody>
      </p:sp>
      <p:sp>
        <p:nvSpPr>
          <p:cNvPr id="8" name="Content Placeholder 3"/>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11040051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7393" y="426407"/>
            <a:ext cx="11414542" cy="725738"/>
          </a:xfrm>
          <a:solidFill>
            <a:schemeClr val="accent5">
              <a:lumMod val="20000"/>
              <a:lumOff val="80000"/>
            </a:schemeClr>
          </a:solidFill>
          <a:ln>
            <a:solidFill>
              <a:schemeClr val="accent1"/>
            </a:solidFill>
          </a:ln>
        </p:spPr>
        <p:txBody>
          <a:bodyPr>
            <a:noAutofit/>
          </a:bodyPr>
          <a:lstStyle/>
          <a:p>
            <a:pPr algn="ctr"/>
            <a:r>
              <a:rPr lang="en-US" b="1" dirty="0"/>
              <a:t> </a:t>
            </a:r>
            <a:r>
              <a:rPr lang="en-US" sz="3800" b="1" dirty="0"/>
              <a:t>Initial Steps in Environmental Review</a:t>
            </a:r>
          </a:p>
        </p:txBody>
      </p:sp>
      <p:sp>
        <p:nvSpPr>
          <p:cNvPr id="5" name="Content Placeholder 2"/>
          <p:cNvSpPr>
            <a:spLocks noGrp="1"/>
          </p:cNvSpPr>
          <p:nvPr>
            <p:ph sz="half" idx="1"/>
          </p:nvPr>
        </p:nvSpPr>
        <p:spPr>
          <a:xfrm>
            <a:off x="367393" y="1734185"/>
            <a:ext cx="11414543" cy="4351338"/>
          </a:xfrm>
        </p:spPr>
        <p:txBody>
          <a:bodyPr>
            <a:noAutofit/>
          </a:bodyPr>
          <a:lstStyle/>
          <a:p>
            <a:r>
              <a:rPr lang="en-US" sz="3300" dirty="0"/>
              <a:t>Review available design documents and studies that cover the project area.</a:t>
            </a:r>
          </a:p>
          <a:p>
            <a:r>
              <a:rPr lang="en-US" sz="3300" dirty="0"/>
              <a:t>Identify jurisdiction of regional, state, and/or federal regulatory agencies. </a:t>
            </a:r>
          </a:p>
          <a:p>
            <a:pPr marL="0" indent="0">
              <a:buNone/>
            </a:pPr>
            <a:r>
              <a:rPr lang="en-US" sz="3300"/>
              <a:t>	(</a:t>
            </a:r>
            <a:r>
              <a:rPr lang="en-US" sz="3300" dirty="0"/>
              <a:t>County does not have jurisdiction for this type of project.) </a:t>
            </a:r>
          </a:p>
          <a:p>
            <a:r>
              <a:rPr lang="en-US" sz="3300" dirty="0"/>
              <a:t>Review final design and determine permitting needs and level of environmental analysis under CEQA (California Environmental Quality Act).</a:t>
            </a:r>
          </a:p>
          <a:p>
            <a:endParaRPr lang="en-US" sz="3200" dirty="0"/>
          </a:p>
          <a:p>
            <a:endParaRPr lang="en-US" sz="2400" dirty="0"/>
          </a:p>
        </p:txBody>
      </p:sp>
    </p:spTree>
    <p:extLst>
      <p:ext uri="{BB962C8B-B14F-4D97-AF65-F5344CB8AC3E}">
        <p14:creationId xmlns:p14="http://schemas.microsoft.com/office/powerpoint/2010/main" val="39567660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529" y="280103"/>
            <a:ext cx="11414542" cy="725738"/>
          </a:xfrm>
          <a:solidFill>
            <a:schemeClr val="accent5">
              <a:lumMod val="20000"/>
              <a:lumOff val="80000"/>
            </a:schemeClr>
          </a:solidFill>
          <a:ln>
            <a:solidFill>
              <a:schemeClr val="accent1"/>
            </a:solidFill>
          </a:ln>
        </p:spPr>
        <p:txBody>
          <a:bodyPr>
            <a:noAutofit/>
          </a:bodyPr>
          <a:lstStyle/>
          <a:p>
            <a:pPr algn="ctr"/>
            <a:r>
              <a:rPr lang="en-US" b="1" dirty="0"/>
              <a:t> </a:t>
            </a:r>
            <a:r>
              <a:rPr lang="en-US" sz="3600" b="1" dirty="0"/>
              <a:t>California Environmental Quality Act (CEQA) Review Process</a:t>
            </a:r>
          </a:p>
        </p:txBody>
      </p:sp>
      <p:sp>
        <p:nvSpPr>
          <p:cNvPr id="6" name="Content Placeholder 2"/>
          <p:cNvSpPr txBox="1">
            <a:spLocks/>
          </p:cNvSpPr>
          <p:nvPr/>
        </p:nvSpPr>
        <p:spPr>
          <a:xfrm>
            <a:off x="464929" y="1005841"/>
            <a:ext cx="11727071" cy="519696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		</a:t>
            </a:r>
            <a:endParaRPr lang="en-US" sz="3200" b="1" dirty="0"/>
          </a:p>
          <a:p>
            <a:pPr marL="0" lvl="1">
              <a:lnSpc>
                <a:spcPct val="150000"/>
              </a:lnSpc>
              <a:spcBef>
                <a:spcPts val="0"/>
              </a:spcBef>
            </a:pPr>
            <a:r>
              <a:rPr lang="en-US" sz="3200" dirty="0"/>
              <a:t>Coordinate and consult with the appropriate regulatory agencies.</a:t>
            </a:r>
          </a:p>
          <a:p>
            <a:pPr marL="0" lvl="1">
              <a:lnSpc>
                <a:spcPct val="150000"/>
              </a:lnSpc>
              <a:spcBef>
                <a:spcPts val="0"/>
              </a:spcBef>
            </a:pPr>
            <a:r>
              <a:rPr lang="en-US" sz="3200" dirty="0"/>
              <a:t>Conduct cultural and biological resources surveys as needed.</a:t>
            </a:r>
          </a:p>
          <a:p>
            <a:pPr marL="0" lvl="1">
              <a:lnSpc>
                <a:spcPct val="150000"/>
              </a:lnSpc>
              <a:spcBef>
                <a:spcPts val="0"/>
              </a:spcBef>
            </a:pPr>
            <a:r>
              <a:rPr lang="en-US" sz="3200" dirty="0"/>
              <a:t>Draft CEQA document. </a:t>
            </a:r>
          </a:p>
          <a:p>
            <a:pPr marL="0" lvl="1">
              <a:lnSpc>
                <a:spcPct val="150000"/>
              </a:lnSpc>
              <a:spcBef>
                <a:spcPts val="0"/>
              </a:spcBef>
            </a:pPr>
            <a:r>
              <a:rPr lang="en-US" sz="3200" dirty="0">
                <a:solidFill>
                  <a:srgbClr val="C00000"/>
                </a:solidFill>
              </a:rPr>
              <a:t>Solicit public comment regarding project. </a:t>
            </a:r>
          </a:p>
          <a:p>
            <a:pPr marL="0" lvl="1">
              <a:lnSpc>
                <a:spcPct val="150000"/>
              </a:lnSpc>
              <a:spcBef>
                <a:spcPts val="0"/>
              </a:spcBef>
            </a:pPr>
            <a:r>
              <a:rPr lang="en-US" sz="3200" dirty="0">
                <a:solidFill>
                  <a:srgbClr val="C00000"/>
                </a:solidFill>
              </a:rPr>
              <a:t>Conduct public meeting to discuss findings. </a:t>
            </a:r>
          </a:p>
          <a:p>
            <a:pPr marL="0" lvl="1">
              <a:lnSpc>
                <a:spcPct val="150000"/>
              </a:lnSpc>
              <a:spcBef>
                <a:spcPts val="0"/>
              </a:spcBef>
            </a:pPr>
            <a:r>
              <a:rPr lang="en-US" sz="3200" dirty="0"/>
              <a:t>Board of Directors review and approval of CEQA document.</a:t>
            </a:r>
          </a:p>
        </p:txBody>
      </p:sp>
    </p:spTree>
    <p:extLst>
      <p:ext uri="{BB962C8B-B14F-4D97-AF65-F5344CB8AC3E}">
        <p14:creationId xmlns:p14="http://schemas.microsoft.com/office/powerpoint/2010/main" val="39293918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9288" y="298391"/>
            <a:ext cx="11305032" cy="744026"/>
          </a:xfrm>
          <a:solidFill>
            <a:schemeClr val="accent5">
              <a:lumMod val="20000"/>
              <a:lumOff val="80000"/>
            </a:schemeClr>
          </a:solidFill>
          <a:ln>
            <a:solidFill>
              <a:schemeClr val="accent1"/>
            </a:solidFill>
          </a:ln>
        </p:spPr>
        <p:txBody>
          <a:bodyPr/>
          <a:lstStyle/>
          <a:p>
            <a:pPr algn="ctr"/>
            <a:r>
              <a:rPr lang="en-US" b="1" dirty="0"/>
              <a:t>Next Steps -- continued</a:t>
            </a:r>
          </a:p>
        </p:txBody>
      </p:sp>
      <p:sp>
        <p:nvSpPr>
          <p:cNvPr id="7" name="Content Placeholder 2"/>
          <p:cNvSpPr>
            <a:spLocks noGrp="1"/>
          </p:cNvSpPr>
          <p:nvPr>
            <p:ph sz="half" idx="1"/>
          </p:nvPr>
        </p:nvSpPr>
        <p:spPr>
          <a:xfrm>
            <a:off x="399288" y="1386713"/>
            <a:ext cx="11305032" cy="4351338"/>
          </a:xfrm>
        </p:spPr>
        <p:txBody>
          <a:bodyPr>
            <a:noAutofit/>
          </a:bodyPr>
          <a:lstStyle/>
          <a:p>
            <a:r>
              <a:rPr lang="en-US" sz="3200" dirty="0">
                <a:solidFill>
                  <a:schemeClr val="bg2">
                    <a:lumMod val="75000"/>
                  </a:schemeClr>
                </a:solidFill>
              </a:rPr>
              <a:t>Select a proposed location for the new tank.</a:t>
            </a:r>
          </a:p>
          <a:p>
            <a:r>
              <a:rPr lang="en-US" sz="3200" dirty="0">
                <a:solidFill>
                  <a:schemeClr val="bg2">
                    <a:lumMod val="75000"/>
                  </a:schemeClr>
                </a:solidFill>
              </a:rPr>
              <a:t>Perform new geotechnical investigation, if moved from previously proposed (N) Lost Acre site to the S site.</a:t>
            </a:r>
          </a:p>
          <a:p>
            <a:r>
              <a:rPr lang="en-US" sz="3200" dirty="0">
                <a:solidFill>
                  <a:schemeClr val="bg2">
                    <a:lumMod val="75000"/>
                  </a:schemeClr>
                </a:solidFill>
              </a:rPr>
              <a:t>Work with the property owner(s) to develop a plan for acquisition of the tank site and water line easements to Bennett Spring.</a:t>
            </a:r>
          </a:p>
          <a:p>
            <a:r>
              <a:rPr lang="en-US" sz="3200" dirty="0">
                <a:solidFill>
                  <a:schemeClr val="bg2">
                    <a:lumMod val="75000"/>
                  </a:schemeClr>
                </a:solidFill>
              </a:rPr>
              <a:t>Inform the neighborhood of the proposed tank location. </a:t>
            </a:r>
          </a:p>
          <a:p>
            <a:r>
              <a:rPr lang="en-US" sz="3200" dirty="0">
                <a:solidFill>
                  <a:schemeClr val="bg2">
                    <a:lumMod val="75000"/>
                  </a:schemeClr>
                </a:solidFill>
              </a:rPr>
              <a:t>Perform environmental review.</a:t>
            </a:r>
          </a:p>
          <a:p>
            <a:r>
              <a:rPr lang="en-US" sz="3200" dirty="0"/>
              <a:t>Board of Directors approval of project.</a:t>
            </a:r>
          </a:p>
          <a:p>
            <a:r>
              <a:rPr lang="en-US" sz="3200" dirty="0"/>
              <a:t>Construct new 120,000-gallon steel tank.</a:t>
            </a:r>
          </a:p>
          <a:p>
            <a:pPr marL="0" indent="0">
              <a:buNone/>
            </a:pPr>
            <a:endParaRPr lang="en-US" sz="3000" dirty="0"/>
          </a:p>
          <a:p>
            <a:endParaRPr lang="en-US" dirty="0"/>
          </a:p>
        </p:txBody>
      </p:sp>
      <p:sp>
        <p:nvSpPr>
          <p:cNvPr id="8" name="Content Placeholder 3"/>
          <p:cNvSpPr txBox="1">
            <a:spLocks/>
          </p:cNvSpPr>
          <p:nvPr/>
        </p:nvSpPr>
        <p:spPr>
          <a:xfrm>
            <a:off x="6172200" y="1825625"/>
            <a:ext cx="5181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3416525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2877"/>
            <a:ext cx="11356848" cy="825843"/>
          </a:xfrm>
          <a:solidFill>
            <a:schemeClr val="accent5">
              <a:lumMod val="20000"/>
              <a:lumOff val="80000"/>
            </a:schemeClr>
          </a:solidFill>
          <a:ln>
            <a:solidFill>
              <a:schemeClr val="accent1"/>
            </a:solidFill>
          </a:ln>
        </p:spPr>
        <p:txBody>
          <a:bodyPr/>
          <a:lstStyle/>
          <a:p>
            <a:pPr algn="ctr"/>
            <a:r>
              <a:rPr lang="en-US" b="1" dirty="0"/>
              <a:t>Felton Heights Tank Project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7835" y="2907643"/>
            <a:ext cx="5390286" cy="3388179"/>
          </a:xfrm>
          <a:prstGeom prst="rect">
            <a:avLst/>
          </a:prstGeom>
        </p:spPr>
      </p:pic>
      <p:sp>
        <p:nvSpPr>
          <p:cNvPr id="7" name="TextBox 6"/>
          <p:cNvSpPr txBox="1"/>
          <p:nvPr/>
        </p:nvSpPr>
        <p:spPr>
          <a:xfrm>
            <a:off x="457200" y="1725016"/>
            <a:ext cx="11356848" cy="707886"/>
          </a:xfrm>
          <a:prstGeom prst="rect">
            <a:avLst/>
          </a:prstGeom>
          <a:noFill/>
        </p:spPr>
        <p:txBody>
          <a:bodyPr wrap="square" rtlCol="0">
            <a:spAutoFit/>
          </a:bodyPr>
          <a:lstStyle/>
          <a:p>
            <a:pPr algn="ctr"/>
            <a:r>
              <a:rPr lang="en-US" sz="4000" b="1" dirty="0"/>
              <a:t>Questions, comments, or concerns?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1624" y="2907643"/>
            <a:ext cx="4517572" cy="3388179"/>
          </a:xfrm>
          <a:prstGeom prst="rect">
            <a:avLst/>
          </a:prstGeom>
        </p:spPr>
      </p:pic>
    </p:spTree>
    <p:extLst>
      <p:ext uri="{BB962C8B-B14F-4D97-AF65-F5344CB8AC3E}">
        <p14:creationId xmlns:p14="http://schemas.microsoft.com/office/powerpoint/2010/main" val="306351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0624" y="237109"/>
            <a:ext cx="11466576" cy="841883"/>
          </a:xfrm>
          <a:solidFill>
            <a:schemeClr val="accent5">
              <a:lumMod val="20000"/>
              <a:lumOff val="80000"/>
            </a:schemeClr>
          </a:solidFill>
        </p:spPr>
        <p:txBody>
          <a:bodyPr/>
          <a:lstStyle/>
          <a:p>
            <a:pPr algn="ctr"/>
            <a:r>
              <a:rPr lang="en-US" b="1" dirty="0"/>
              <a:t>Meeting Overview </a:t>
            </a:r>
          </a:p>
        </p:txBody>
      </p:sp>
      <p:sp>
        <p:nvSpPr>
          <p:cNvPr id="5" name="Content Placeholder 4"/>
          <p:cNvSpPr>
            <a:spLocks noGrp="1"/>
          </p:cNvSpPr>
          <p:nvPr>
            <p:ph sz="half" idx="1"/>
          </p:nvPr>
        </p:nvSpPr>
        <p:spPr>
          <a:xfrm>
            <a:off x="720289" y="1217684"/>
            <a:ext cx="8174736" cy="4673348"/>
          </a:xfrm>
        </p:spPr>
        <p:txBody>
          <a:bodyPr>
            <a:noAutofit/>
          </a:bodyPr>
          <a:lstStyle/>
          <a:p>
            <a:r>
              <a:rPr lang="en-US" sz="3600" dirty="0"/>
              <a:t>Introductions</a:t>
            </a:r>
          </a:p>
          <a:p>
            <a:r>
              <a:rPr lang="en-US" sz="3600" dirty="0"/>
              <a:t>Staff presentation</a:t>
            </a:r>
          </a:p>
          <a:p>
            <a:pPr lvl="1"/>
            <a:r>
              <a:rPr lang="en-US" sz="3200" dirty="0"/>
              <a:t>History of project</a:t>
            </a:r>
          </a:p>
          <a:p>
            <a:pPr lvl="1"/>
            <a:r>
              <a:rPr lang="en-US" sz="3200" dirty="0"/>
              <a:t>Tank location description </a:t>
            </a:r>
          </a:p>
          <a:p>
            <a:pPr lvl="1"/>
            <a:r>
              <a:rPr lang="en-US" sz="3200" dirty="0"/>
              <a:t>Geotechnical review</a:t>
            </a:r>
          </a:p>
          <a:p>
            <a:pPr lvl="1"/>
            <a:r>
              <a:rPr lang="en-US" sz="3200" dirty="0"/>
              <a:t>Concerns addressed</a:t>
            </a:r>
          </a:p>
          <a:p>
            <a:pPr lvl="1"/>
            <a:r>
              <a:rPr lang="en-US" sz="3200" dirty="0"/>
              <a:t>Environmental review </a:t>
            </a:r>
          </a:p>
          <a:p>
            <a:pPr lvl="1"/>
            <a:r>
              <a:rPr lang="en-US" sz="3200" dirty="0"/>
              <a:t>Next steps</a:t>
            </a:r>
          </a:p>
          <a:p>
            <a:r>
              <a:rPr lang="en-US" sz="3600" dirty="0"/>
              <a:t>Attendee questions and comments</a:t>
            </a:r>
          </a:p>
          <a:p>
            <a:r>
              <a:rPr lang="en-US" sz="3600" dirty="0"/>
              <a:t>Closing</a:t>
            </a:r>
          </a:p>
          <a:p>
            <a:pPr marL="0" indent="0">
              <a:buNone/>
            </a:pPr>
            <a:r>
              <a:rPr lang="en-US" sz="3200" dirty="0"/>
              <a:t> </a:t>
            </a:r>
          </a:p>
          <a:p>
            <a:pPr marL="0" indent="0">
              <a:buNone/>
            </a:pPr>
            <a:endParaRPr lang="en-US" dirty="0"/>
          </a:p>
          <a:p>
            <a:endParaRPr lang="en-US" dirty="0"/>
          </a:p>
          <a:p>
            <a:pPr marL="0" indent="0">
              <a:buNone/>
            </a:pPr>
            <a:endParaRPr lang="en-US" dirty="0"/>
          </a:p>
        </p:txBody>
      </p:sp>
      <p:pic>
        <p:nvPicPr>
          <p:cNvPr id="2050" name="Picture 2" descr="May be an image of 2 people, laptop, screen, office and indoor"/>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l="40206" t="32516" r="345" b="2598"/>
          <a:stretch/>
        </p:blipFill>
        <p:spPr bwMode="auto">
          <a:xfrm>
            <a:off x="8821873" y="1965196"/>
            <a:ext cx="2662991" cy="3633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792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1081" y="122239"/>
            <a:ext cx="11489837" cy="1041453"/>
          </a:xfrm>
          <a:solidFill>
            <a:schemeClr val="accent5">
              <a:lumMod val="20000"/>
              <a:lumOff val="80000"/>
            </a:schemeClr>
          </a:solidFill>
        </p:spPr>
        <p:txBody>
          <a:bodyPr/>
          <a:lstStyle/>
          <a:p>
            <a:pPr algn="ctr"/>
            <a:r>
              <a:rPr lang="en-US" b="1" dirty="0"/>
              <a:t>Felton Heights Tank History</a:t>
            </a:r>
          </a:p>
        </p:txBody>
      </p:sp>
      <p:sp>
        <p:nvSpPr>
          <p:cNvPr id="5" name="Content Placeholder 4"/>
          <p:cNvSpPr>
            <a:spLocks noGrp="1"/>
          </p:cNvSpPr>
          <p:nvPr>
            <p:ph sz="half" idx="1"/>
          </p:nvPr>
        </p:nvSpPr>
        <p:spPr>
          <a:xfrm>
            <a:off x="351081" y="1391812"/>
            <a:ext cx="11489837" cy="5173580"/>
          </a:xfrm>
        </p:spPr>
        <p:txBody>
          <a:bodyPr>
            <a:noAutofit/>
          </a:bodyPr>
          <a:lstStyle/>
          <a:p>
            <a:r>
              <a:rPr lang="en-US" sz="3300" dirty="0"/>
              <a:t>Felton Heights Mutual Road and Water Association was established to administer a small mutual water system and private roads.</a:t>
            </a:r>
          </a:p>
          <a:p>
            <a:r>
              <a:rPr lang="en-US" sz="3300" dirty="0"/>
              <a:t>In 2008 SLVWD purchased the Felton Water System from Cal-Am Water.</a:t>
            </a:r>
          </a:p>
          <a:p>
            <a:r>
              <a:rPr lang="en-US" sz="3300" dirty="0"/>
              <a:t>At the time, the Mutual was receiving water from Cal-Am through a single master water meter.</a:t>
            </a:r>
          </a:p>
          <a:p>
            <a:r>
              <a:rPr lang="en-US" sz="3300" dirty="0"/>
              <a:t>Felton Heights property owners were part of the Felton LAFCO annexation, and pay the property-associated charges to purchase the Felton Water System.</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2430169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631168" cy="822959"/>
          </a:xfrm>
          <a:solidFill>
            <a:schemeClr val="accent5">
              <a:lumMod val="20000"/>
              <a:lumOff val="80000"/>
            </a:schemeClr>
          </a:solidFill>
        </p:spPr>
        <p:txBody>
          <a:bodyPr/>
          <a:lstStyle/>
          <a:p>
            <a:pPr algn="ctr"/>
            <a:r>
              <a:rPr lang="en-US" b="1" dirty="0"/>
              <a:t>Felton Heights Tank History - continued</a:t>
            </a:r>
          </a:p>
        </p:txBody>
      </p:sp>
      <p:sp>
        <p:nvSpPr>
          <p:cNvPr id="3" name="Content Placeholder 2"/>
          <p:cNvSpPr>
            <a:spLocks noGrp="1"/>
          </p:cNvSpPr>
          <p:nvPr>
            <p:ph idx="1"/>
          </p:nvPr>
        </p:nvSpPr>
        <p:spPr>
          <a:xfrm>
            <a:off x="475488" y="1337947"/>
            <a:ext cx="10515600" cy="4351338"/>
          </a:xfrm>
        </p:spPr>
        <p:txBody>
          <a:bodyPr>
            <a:normAutofit/>
          </a:bodyPr>
          <a:lstStyle/>
          <a:p>
            <a:pPr marL="0" indent="0">
              <a:buNone/>
            </a:pPr>
            <a:endParaRPr lang="en-US" sz="3600" b="1" dirty="0"/>
          </a:p>
          <a:p>
            <a:pPr marL="0" indent="0">
              <a:buNone/>
            </a:pPr>
            <a:r>
              <a:rPr lang="en-US" sz="3600" b="1" dirty="0"/>
              <a:t> </a:t>
            </a:r>
          </a:p>
        </p:txBody>
      </p:sp>
      <p:sp>
        <p:nvSpPr>
          <p:cNvPr id="5" name="Content Placeholder 2"/>
          <p:cNvSpPr txBox="1">
            <a:spLocks/>
          </p:cNvSpPr>
          <p:nvPr/>
        </p:nvSpPr>
        <p:spPr>
          <a:xfrm>
            <a:off x="475488" y="1557403"/>
            <a:ext cx="11503152" cy="4883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t>Shortly after the purchase of the Felton Water System, the District entered into discussion with the Mutual to consolidate.</a:t>
            </a:r>
          </a:p>
          <a:p>
            <a:r>
              <a:rPr lang="en-US" sz="3300" dirty="0"/>
              <a:t>District staff and Mutual representatives developed a proposal that would replace the existing redwood tank with a 60,000 gallon steel tank. </a:t>
            </a:r>
          </a:p>
          <a:p>
            <a:r>
              <a:rPr lang="en-US" sz="3300" dirty="0"/>
              <a:t>On April 19, 2012, the SLVWD Board of Directors approved the proposed project to assimilate all twenty-one Felton Heights connections into the District.</a:t>
            </a:r>
          </a:p>
          <a:p>
            <a:endParaRPr lang="en-US" sz="2400" dirty="0"/>
          </a:p>
        </p:txBody>
      </p:sp>
    </p:spTree>
    <p:extLst>
      <p:ext uri="{BB962C8B-B14F-4D97-AF65-F5344CB8AC3E}">
        <p14:creationId xmlns:p14="http://schemas.microsoft.com/office/powerpoint/2010/main" val="4187977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74320"/>
            <a:ext cx="11631168" cy="822959"/>
          </a:xfrm>
          <a:solidFill>
            <a:schemeClr val="accent5">
              <a:lumMod val="20000"/>
              <a:lumOff val="80000"/>
            </a:schemeClr>
          </a:solidFill>
        </p:spPr>
        <p:txBody>
          <a:bodyPr/>
          <a:lstStyle/>
          <a:p>
            <a:pPr algn="ctr"/>
            <a:r>
              <a:rPr lang="en-US" b="1" dirty="0"/>
              <a:t>Felton Heights Tank History - continued</a:t>
            </a:r>
          </a:p>
        </p:txBody>
      </p:sp>
      <p:sp>
        <p:nvSpPr>
          <p:cNvPr id="3" name="Content Placeholder 2"/>
          <p:cNvSpPr>
            <a:spLocks noGrp="1"/>
          </p:cNvSpPr>
          <p:nvPr>
            <p:ph idx="1"/>
          </p:nvPr>
        </p:nvSpPr>
        <p:spPr>
          <a:xfrm>
            <a:off x="475488" y="1337947"/>
            <a:ext cx="10515600" cy="4351338"/>
          </a:xfrm>
        </p:spPr>
        <p:txBody>
          <a:bodyPr>
            <a:normAutofit/>
          </a:bodyPr>
          <a:lstStyle/>
          <a:p>
            <a:pPr marL="0" indent="0">
              <a:buNone/>
            </a:pPr>
            <a:endParaRPr lang="en-US" sz="3600" b="1" dirty="0"/>
          </a:p>
          <a:p>
            <a:pPr marL="0" indent="0">
              <a:buNone/>
            </a:pPr>
            <a:r>
              <a:rPr lang="en-US" sz="3600" b="1" dirty="0"/>
              <a:t> </a:t>
            </a:r>
          </a:p>
        </p:txBody>
      </p:sp>
      <p:sp>
        <p:nvSpPr>
          <p:cNvPr id="5" name="Content Placeholder 2"/>
          <p:cNvSpPr txBox="1">
            <a:spLocks/>
          </p:cNvSpPr>
          <p:nvPr/>
        </p:nvSpPr>
        <p:spPr>
          <a:xfrm>
            <a:off x="274320" y="1520827"/>
            <a:ext cx="11631168" cy="488397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t>The consolidation agreement made the District responsible for operations, maintenance, and replacement of the existing system.</a:t>
            </a:r>
          </a:p>
          <a:p>
            <a:r>
              <a:rPr lang="en-US" sz="3300" dirty="0"/>
              <a:t>The tank replacement project was estimated to cost $162,500.</a:t>
            </a:r>
          </a:p>
          <a:p>
            <a:r>
              <a:rPr lang="en-US" sz="3300" dirty="0"/>
              <a:t>The proposed fair-share cost (in lieu of connection fees) for each of the 21 connections was $3,095, to be collected over 10 years and included accrued 3% interest.</a:t>
            </a:r>
          </a:p>
          <a:p>
            <a:r>
              <a:rPr lang="en-US" sz="3300" dirty="0"/>
              <a:t>Collection was to begin once construction started.  To date, the District has not collected any funds for tank replacement.</a:t>
            </a:r>
          </a:p>
          <a:p>
            <a:endParaRPr lang="en-US" sz="2400" dirty="0"/>
          </a:p>
        </p:txBody>
      </p:sp>
    </p:spTree>
    <p:extLst>
      <p:ext uri="{BB962C8B-B14F-4D97-AF65-F5344CB8AC3E}">
        <p14:creationId xmlns:p14="http://schemas.microsoft.com/office/powerpoint/2010/main" val="4232128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896" y="256033"/>
            <a:ext cx="11539728" cy="932688"/>
          </a:xfrm>
          <a:solidFill>
            <a:schemeClr val="accent5">
              <a:lumMod val="20000"/>
              <a:lumOff val="80000"/>
            </a:schemeClr>
          </a:solidFill>
          <a:ln>
            <a:solidFill>
              <a:schemeClr val="accent1"/>
            </a:solidFill>
          </a:ln>
        </p:spPr>
        <p:txBody>
          <a:bodyPr/>
          <a:lstStyle/>
          <a:p>
            <a:pPr algn="ctr"/>
            <a:r>
              <a:rPr lang="en-US" b="1" dirty="0"/>
              <a:t>Existing Tank Site: Valhalla Way</a:t>
            </a:r>
          </a:p>
        </p:txBody>
      </p:sp>
      <p:sp>
        <p:nvSpPr>
          <p:cNvPr id="5" name="Content Placeholder 2"/>
          <p:cNvSpPr>
            <a:spLocks noGrp="1"/>
          </p:cNvSpPr>
          <p:nvPr>
            <p:ph idx="1"/>
          </p:nvPr>
        </p:nvSpPr>
        <p:spPr>
          <a:xfrm>
            <a:off x="329184" y="1444752"/>
            <a:ext cx="11539728" cy="4549331"/>
          </a:xfrm>
        </p:spPr>
        <p:txBody>
          <a:bodyPr>
            <a:noAutofit/>
          </a:bodyPr>
          <a:lstStyle/>
          <a:p>
            <a:r>
              <a:rPr lang="en-US" sz="3300" dirty="0"/>
              <a:t>The existing Valhalla tank site is tiny: approximately 30’ x 30’.</a:t>
            </a:r>
          </a:p>
          <a:p>
            <a:r>
              <a:rPr lang="en-US" sz="3300" dirty="0"/>
              <a:t>The originally proposed 62,000-gallon tank measures 25’ wide by 16’ tall.</a:t>
            </a:r>
          </a:p>
          <a:p>
            <a:r>
              <a:rPr lang="en-US" sz="3300" dirty="0"/>
              <a:t>The existing tank site was too small to accommodate the new tank, fencing, piping, and proper access.</a:t>
            </a:r>
          </a:p>
          <a:p>
            <a:r>
              <a:rPr lang="en-US" sz="3300" dirty="0"/>
              <a:t>The District negotiated an additional 10’ x 30’ easement to expand the tank site to 40’ x 30’. </a:t>
            </a:r>
          </a:p>
          <a:p>
            <a:r>
              <a:rPr lang="en-US" sz="3300" dirty="0"/>
              <a:t>After recording the additional easement, the property owner expressed concerns about the proximity of the tank to their home.</a:t>
            </a:r>
          </a:p>
          <a:p>
            <a:endParaRPr lang="en-US" dirty="0"/>
          </a:p>
        </p:txBody>
      </p:sp>
      <p:sp>
        <p:nvSpPr>
          <p:cNvPr id="6" name="Content Placeholder 3"/>
          <p:cNvSpPr txBox="1">
            <a:spLocks/>
          </p:cNvSpPr>
          <p:nvPr/>
        </p:nvSpPr>
        <p:spPr>
          <a:xfrm>
            <a:off x="6172200" y="1825625"/>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Tree>
    <p:extLst>
      <p:ext uri="{BB962C8B-B14F-4D97-AF65-F5344CB8AC3E}">
        <p14:creationId xmlns:p14="http://schemas.microsoft.com/office/powerpoint/2010/main" val="2541098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00533"/>
            <a:ext cx="11411712" cy="896747"/>
          </a:xfrm>
          <a:solidFill>
            <a:schemeClr val="accent5">
              <a:lumMod val="20000"/>
              <a:lumOff val="80000"/>
            </a:schemeClr>
          </a:solidFill>
        </p:spPr>
        <p:txBody>
          <a:bodyPr/>
          <a:lstStyle/>
          <a:p>
            <a:pPr algn="ctr"/>
            <a:r>
              <a:rPr lang="en-US" b="1" dirty="0"/>
              <a:t>Proposed Tank Site: End of Lost Acre Drive</a:t>
            </a:r>
            <a:endParaRPr lang="en-US" dirty="0"/>
          </a:p>
        </p:txBody>
      </p:sp>
      <p:sp>
        <p:nvSpPr>
          <p:cNvPr id="5" name="Content Placeholder 2"/>
          <p:cNvSpPr txBox="1">
            <a:spLocks/>
          </p:cNvSpPr>
          <p:nvPr/>
        </p:nvSpPr>
        <p:spPr>
          <a:xfrm>
            <a:off x="548640" y="1384466"/>
            <a:ext cx="11411712" cy="5162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300" dirty="0"/>
              <a:t>On May 4, 2013, Shingle Mill Road resident, Jon Erickson, contacted the District offering his property at the end of Lost Acre Drive as a potential tank location.</a:t>
            </a:r>
          </a:p>
          <a:p>
            <a:r>
              <a:rPr lang="en-US" sz="3300" dirty="0"/>
              <a:t>In addition to providing additional property, the Lost Acre site allowed the District to consider constructing a 120,000-gallon tank, thereby meeting the required fire flow for the neighborhood. </a:t>
            </a:r>
          </a:p>
          <a:p>
            <a:r>
              <a:rPr lang="en-US" sz="3300" dirty="0"/>
              <a:t>This location also would allow the District to supply water to another small system with a separately-maintained source at Bennett Spring.</a:t>
            </a:r>
          </a:p>
          <a:p>
            <a:pPr marL="0" indent="0">
              <a:buNone/>
            </a:pPr>
            <a:endParaRPr lang="en-US" dirty="0"/>
          </a:p>
        </p:txBody>
      </p:sp>
    </p:spTree>
    <p:extLst>
      <p:ext uri="{BB962C8B-B14F-4D97-AF65-F5344CB8AC3E}">
        <p14:creationId xmlns:p14="http://schemas.microsoft.com/office/powerpoint/2010/main" val="416767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F640-D417-DA4D-81EF-C82AF426A1FA}"/>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27960DB-DCBD-7340-8C86-316BC6DCC1C4}"/>
              </a:ext>
            </a:extLst>
          </p:cNvPr>
          <p:cNvSpPr>
            <a:spLocks noGrp="1"/>
          </p:cNvSpPr>
          <p:nvPr>
            <p:ph type="subTitle" idx="1"/>
          </p:nvPr>
        </p:nvSpPr>
        <p:spPr/>
        <p:txBody>
          <a:bodyPr/>
          <a:lstStyle/>
          <a:p>
            <a:endParaRPr lang="en-US"/>
          </a:p>
        </p:txBody>
      </p:sp>
      <p:sp>
        <p:nvSpPr>
          <p:cNvPr id="4" name="Rectangle 3">
            <a:extLst>
              <a:ext uri="{FF2B5EF4-FFF2-40B4-BE49-F238E27FC236}">
                <a16:creationId xmlns:a16="http://schemas.microsoft.com/office/drawing/2014/main" id="{F4A5CCDA-5FB9-2241-AC89-EC7EED5373B8}"/>
              </a:ext>
            </a:extLst>
          </p:cNvPr>
          <p:cNvSpPr/>
          <p:nvPr/>
        </p:nvSpPr>
        <p:spPr>
          <a:xfrm>
            <a:off x="5977217" y="3244334"/>
            <a:ext cx="237566" cy="369332"/>
          </a:xfrm>
          <a:prstGeom prst="rect">
            <a:avLst/>
          </a:prstGeom>
        </p:spPr>
        <p:txBody>
          <a:bodyPr wrap="none">
            <a:spAutoFit/>
          </a:bodyPr>
          <a:lstStyle/>
          <a:p>
            <a:r>
              <a:rPr lang="en-US" dirty="0"/>
              <a:t> </a:t>
            </a:r>
          </a:p>
        </p:txBody>
      </p:sp>
      <p:pic>
        <p:nvPicPr>
          <p:cNvPr id="6" name="Picture 5">
            <a:extLst>
              <a:ext uri="{FF2B5EF4-FFF2-40B4-BE49-F238E27FC236}">
                <a16:creationId xmlns:a16="http://schemas.microsoft.com/office/drawing/2014/main" id="{92A652D3-BC67-CF4B-A79B-00BBE0C13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89"/>
            <a:ext cx="10487465" cy="6858000"/>
          </a:xfrm>
          <a:prstGeom prst="rect">
            <a:avLst/>
          </a:prstGeom>
        </p:spPr>
      </p:pic>
      <p:sp>
        <p:nvSpPr>
          <p:cNvPr id="7" name="Rectangle 6">
            <a:extLst>
              <a:ext uri="{FF2B5EF4-FFF2-40B4-BE49-F238E27FC236}">
                <a16:creationId xmlns:a16="http://schemas.microsoft.com/office/drawing/2014/main" id="{1642ED9E-F8CB-C149-967B-3A4151018611}"/>
              </a:ext>
            </a:extLst>
          </p:cNvPr>
          <p:cNvSpPr/>
          <p:nvPr/>
        </p:nvSpPr>
        <p:spPr>
          <a:xfrm>
            <a:off x="7077456" y="1682496"/>
            <a:ext cx="4819195" cy="36806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5390E34-40AC-154C-8ECD-F2B7A5D18B83}"/>
              </a:ext>
            </a:extLst>
          </p:cNvPr>
          <p:cNvSpPr txBox="1"/>
          <p:nvPr/>
        </p:nvSpPr>
        <p:spPr>
          <a:xfrm>
            <a:off x="3968496" y="1975104"/>
            <a:ext cx="822960" cy="646331"/>
          </a:xfrm>
          <a:prstGeom prst="rect">
            <a:avLst/>
          </a:prstGeom>
          <a:noFill/>
        </p:spPr>
        <p:txBody>
          <a:bodyPr wrap="square" rtlCol="0">
            <a:spAutoFit/>
          </a:bodyPr>
          <a:lstStyle/>
          <a:p>
            <a:r>
              <a:rPr lang="en-US" sz="3600" b="1" dirty="0">
                <a:solidFill>
                  <a:schemeClr val="bg1"/>
                </a:solidFill>
              </a:rPr>
              <a:t>N</a:t>
            </a:r>
          </a:p>
        </p:txBody>
      </p:sp>
      <p:sp>
        <p:nvSpPr>
          <p:cNvPr id="11" name="TextBox 10">
            <a:extLst>
              <a:ext uri="{FF2B5EF4-FFF2-40B4-BE49-F238E27FC236}">
                <a16:creationId xmlns:a16="http://schemas.microsoft.com/office/drawing/2014/main" id="{4B85E82C-354A-1248-B236-F94F2045B04D}"/>
              </a:ext>
            </a:extLst>
          </p:cNvPr>
          <p:cNvSpPr txBox="1"/>
          <p:nvPr/>
        </p:nvSpPr>
        <p:spPr>
          <a:xfrm>
            <a:off x="2348529" y="3460600"/>
            <a:ext cx="640080" cy="646331"/>
          </a:xfrm>
          <a:prstGeom prst="rect">
            <a:avLst/>
          </a:prstGeom>
          <a:noFill/>
        </p:spPr>
        <p:txBody>
          <a:bodyPr wrap="square" rtlCol="0">
            <a:spAutoFit/>
          </a:bodyPr>
          <a:lstStyle/>
          <a:p>
            <a:r>
              <a:rPr lang="en-US" sz="3600" b="1" dirty="0">
                <a:solidFill>
                  <a:schemeClr val="bg1"/>
                </a:solidFill>
              </a:rPr>
              <a:t>S</a:t>
            </a:r>
          </a:p>
        </p:txBody>
      </p:sp>
      <p:sp>
        <p:nvSpPr>
          <p:cNvPr id="12" name="Content Placeholder 2">
            <a:extLst>
              <a:ext uri="{FF2B5EF4-FFF2-40B4-BE49-F238E27FC236}">
                <a16:creationId xmlns:a16="http://schemas.microsoft.com/office/drawing/2014/main" id="{B1731337-B1AB-D444-91A9-F80A2B7BD3CE}"/>
              </a:ext>
            </a:extLst>
          </p:cNvPr>
          <p:cNvSpPr txBox="1">
            <a:spLocks/>
          </p:cNvSpPr>
          <p:nvPr/>
        </p:nvSpPr>
        <p:spPr>
          <a:xfrm>
            <a:off x="7205690" y="1895205"/>
            <a:ext cx="4604825" cy="49608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Initially, two sites, N and S of the easement access road, were considered. </a:t>
            </a:r>
          </a:p>
          <a:p>
            <a:r>
              <a:rPr lang="en-US" dirty="0"/>
              <a:t>Both have room for a LPG tank,  generator, and small pump station. Noise control will be included in the pump station design.</a:t>
            </a:r>
          </a:p>
          <a:p>
            <a:endParaRPr lang="en-US" dirty="0"/>
          </a:p>
          <a:p>
            <a:endParaRPr lang="en-US" dirty="0"/>
          </a:p>
        </p:txBody>
      </p:sp>
      <p:sp>
        <p:nvSpPr>
          <p:cNvPr id="13" name="Title 1">
            <a:extLst>
              <a:ext uri="{FF2B5EF4-FFF2-40B4-BE49-F238E27FC236}">
                <a16:creationId xmlns:a16="http://schemas.microsoft.com/office/drawing/2014/main" id="{6E878132-0034-2141-93E4-7D9C61481EF2}"/>
              </a:ext>
            </a:extLst>
          </p:cNvPr>
          <p:cNvSpPr txBox="1">
            <a:spLocks/>
          </p:cNvSpPr>
          <p:nvPr/>
        </p:nvSpPr>
        <p:spPr>
          <a:xfrm>
            <a:off x="7291825" y="406717"/>
            <a:ext cx="4604825" cy="1056323"/>
          </a:xfrm>
          <a:prstGeom prst="rect">
            <a:avLst/>
          </a:prstGeom>
          <a:solidFill>
            <a:schemeClr val="accent5">
              <a:lumMod val="20000"/>
              <a:lumOff val="80000"/>
            </a:schemeClr>
          </a:solidFill>
        </p:spPr>
        <p:txBody>
          <a:bodyPr vert="horz" lIns="91440" tIns="45720" rIns="91440" bIns="45720" rtlCol="0" anchor="b">
            <a:normAutofit fontScale="6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a:t>Proposed Tank Sites: End of Lost Acre Drive</a:t>
            </a:r>
            <a:endParaRPr lang="en-US" dirty="0"/>
          </a:p>
        </p:txBody>
      </p:sp>
    </p:spTree>
    <p:extLst>
      <p:ext uri="{BB962C8B-B14F-4D97-AF65-F5344CB8AC3E}">
        <p14:creationId xmlns:p14="http://schemas.microsoft.com/office/powerpoint/2010/main" val="27473113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3911</TotalTime>
  <Words>1837</Words>
  <Application>Microsoft Office PowerPoint</Application>
  <PresentationFormat>Widescreen</PresentationFormat>
  <Paragraphs>206</Paragraphs>
  <Slides>25</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Calibri Light</vt:lpstr>
      <vt:lpstr>Office Theme</vt:lpstr>
      <vt:lpstr>Felton Heights Water Tank  Replacement Project</vt:lpstr>
      <vt:lpstr>District Representatives</vt:lpstr>
      <vt:lpstr>Meeting Overview </vt:lpstr>
      <vt:lpstr>Felton Heights Tank History</vt:lpstr>
      <vt:lpstr>Felton Heights Tank History - continued</vt:lpstr>
      <vt:lpstr>Felton Heights Tank History - continued</vt:lpstr>
      <vt:lpstr>Existing Tank Site: Valhalla Way</vt:lpstr>
      <vt:lpstr>Proposed Tank Site: End of Lost Acre Drive</vt:lpstr>
      <vt:lpstr>PowerPoint Presentation</vt:lpstr>
      <vt:lpstr>PowerPoint Presentation</vt:lpstr>
      <vt:lpstr>Geotechnical Investigation</vt:lpstr>
      <vt:lpstr>PowerPoint Presentation</vt:lpstr>
      <vt:lpstr>PowerPoint Presentation</vt:lpstr>
      <vt:lpstr>Anticipating some potential questions from neighbors . . .</vt:lpstr>
      <vt:lpstr>Would a new tank at the end of Lost Acre Drive impact the 40-foot easement crossing Erickson property?</vt:lpstr>
      <vt:lpstr>How will the road be repaired after the tank installation?</vt:lpstr>
      <vt:lpstr> Why can’t the tank be located on the District’s property above the Erickson property?  It’s too high.  </vt:lpstr>
      <vt:lpstr>Why put in a 120,000 gallon tank?  </vt:lpstr>
      <vt:lpstr>Why is the tank supplying the Bennett Spring zone? </vt:lpstr>
      <vt:lpstr>Separate project: pipeline to Bennett Spring</vt:lpstr>
      <vt:lpstr>Next Steps</vt:lpstr>
      <vt:lpstr> Initial Steps in Environmental Review</vt:lpstr>
      <vt:lpstr> California Environmental Quality Act (CEQA) Review Process</vt:lpstr>
      <vt:lpstr>Next Steps -- continued</vt:lpstr>
      <vt:lpstr>Felton Heights Tank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Redwood Park Tank Project</dc:title>
  <dc:creator>Carly Blanchard</dc:creator>
  <cp:lastModifiedBy>Rick Rogers</cp:lastModifiedBy>
  <cp:revision>82</cp:revision>
  <dcterms:created xsi:type="dcterms:W3CDTF">2020-12-03T00:42:29Z</dcterms:created>
  <dcterms:modified xsi:type="dcterms:W3CDTF">2022-11-30T22:29:15Z</dcterms:modified>
</cp:coreProperties>
</file>